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Override PartName="/ppt/notesSlides/notesSlide18.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2.xml" ContentType="application/vnd.openxmlformats-officedocument.presentationml.slideLayout+xml"/>
  <Override PartName="/ppt/notesSlides/notesSlide16.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20.xml" ContentType="application/vnd.openxmlformats-officedocument.presentationml.slideLayout+xml"/>
  <Override PartName="/ppt/notesSlides/notesSlide14.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Default Extension="jpeg" ContentType="image/jpeg"/>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notesSlides/notesSlide13.xml" ContentType="application/vnd.openxmlformats-officedocument.presentationml.notesSlide+xml"/>
  <Default Extension="wdp" ContentType="image/vnd.ms-photo"/>
  <Override PartName="/ppt/slideLayouts/slideLayout10.xml" ContentType="application/vnd.openxmlformats-officedocument.presentationml.slideLayout+xml"/>
  <Default Extension="tiff" ContentType="image/tiff"/>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Lst>
  <p:notesMasterIdLst>
    <p:notesMasterId r:id="rId36"/>
  </p:notesMasterIdLst>
  <p:sldIdLst>
    <p:sldId id="268" r:id="rId3"/>
    <p:sldId id="270" r:id="rId4"/>
    <p:sldId id="309" r:id="rId5"/>
    <p:sldId id="284" r:id="rId6"/>
    <p:sldId id="319" r:id="rId7"/>
    <p:sldId id="308" r:id="rId8"/>
    <p:sldId id="320" r:id="rId9"/>
    <p:sldId id="321" r:id="rId10"/>
    <p:sldId id="315" r:id="rId11"/>
    <p:sldId id="273" r:id="rId12"/>
    <p:sldId id="276" r:id="rId13"/>
    <p:sldId id="297" r:id="rId14"/>
    <p:sldId id="280" r:id="rId15"/>
    <p:sldId id="281" r:id="rId16"/>
    <p:sldId id="322" r:id="rId17"/>
    <p:sldId id="323" r:id="rId18"/>
    <p:sldId id="263" r:id="rId19"/>
    <p:sldId id="307" r:id="rId20"/>
    <p:sldId id="317" r:id="rId21"/>
    <p:sldId id="306" r:id="rId22"/>
    <p:sldId id="318" r:id="rId23"/>
    <p:sldId id="264" r:id="rId24"/>
    <p:sldId id="314" r:id="rId25"/>
    <p:sldId id="311" r:id="rId26"/>
    <p:sldId id="312" r:id="rId27"/>
    <p:sldId id="313" r:id="rId28"/>
    <p:sldId id="282" r:id="rId29"/>
    <p:sldId id="289" r:id="rId30"/>
    <p:sldId id="291" r:id="rId31"/>
    <p:sldId id="287" r:id="rId32"/>
    <p:sldId id="286" r:id="rId33"/>
    <p:sldId id="266" r:id="rId34"/>
    <p:sldId id="274" r:id="rId3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3" d="100"/>
          <a:sy n="103" d="100"/>
        </p:scale>
        <p:origin x="-204" y="-9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708"/>
    </p:cViewPr>
  </p:sorter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A076316-9FB8-49CB-BFD4-664F5EA37446}" type="datetimeFigureOut">
              <a:rPr lang="en-US" smtClean="0"/>
              <a:pPr/>
              <a:t>5/1/2012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B204EF0-9A6B-41F0-9199-646C00CCA9CE}" type="slidenum">
              <a:rPr lang="en-US" smtClean="0"/>
              <a:pPr/>
              <a:t>‹#›</a:t>
            </a:fld>
            <a:endParaRPr lang="en-US"/>
          </a:p>
        </p:txBody>
      </p:sp>
    </p:spTree>
    <p:extLst>
      <p:ext uri="{BB962C8B-B14F-4D97-AF65-F5344CB8AC3E}">
        <p14:creationId xmlns:p14="http://schemas.microsoft.com/office/powerpoint/2010/main" xmlns="" val="35116345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Over</a:t>
            </a:r>
            <a:r>
              <a:rPr lang="en-US" baseline="0" dirty="0" smtClean="0"/>
              <a:t> half the </a:t>
            </a:r>
            <a:r>
              <a:rPr lang="en-US" dirty="0" smtClean="0"/>
              <a:t>US population in</a:t>
            </a:r>
            <a:r>
              <a:rPr lang="en-US" baseline="0" dirty="0" smtClean="0"/>
              <a:t> a coastal county, and the density in coastal areas is &gt;5x greater than in inland areas</a:t>
            </a:r>
            <a:endParaRPr lang="en-US" dirty="0"/>
          </a:p>
        </p:txBody>
      </p:sp>
      <p:sp>
        <p:nvSpPr>
          <p:cNvPr id="4" name="Slide Number Placeholder 3"/>
          <p:cNvSpPr>
            <a:spLocks noGrp="1"/>
          </p:cNvSpPr>
          <p:nvPr>
            <p:ph type="sldNum" sz="quarter" idx="10"/>
          </p:nvPr>
        </p:nvSpPr>
        <p:spPr/>
        <p:txBody>
          <a:bodyPr/>
          <a:lstStyle/>
          <a:p>
            <a:fld id="{FB204EF0-9A6B-41F0-9199-646C00CCA9CE}"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Historically, coastal</a:t>
            </a:r>
            <a:r>
              <a:rPr lang="en-US" baseline="0" dirty="0" smtClean="0"/>
              <a:t> marshes would have risen with sea level, but now hardening of shorelines leaves coastal marshes no where to go</a:t>
            </a:r>
            <a:endParaRPr lang="en-US" dirty="0" smtClean="0"/>
          </a:p>
        </p:txBody>
      </p:sp>
      <p:sp>
        <p:nvSpPr>
          <p:cNvPr id="4" name="Slide Number Placeholder 3"/>
          <p:cNvSpPr>
            <a:spLocks noGrp="1"/>
          </p:cNvSpPr>
          <p:nvPr>
            <p:ph type="sldNum" sz="quarter" idx="10"/>
          </p:nvPr>
        </p:nvSpPr>
        <p:spPr/>
        <p:txBody>
          <a:bodyPr/>
          <a:lstStyle/>
          <a:p>
            <a:fld id="{FB204EF0-9A6B-41F0-9199-646C00CCA9CE}" type="slidenum">
              <a:rPr lang="en-US" smtClean="0"/>
              <a:pPr/>
              <a:t>13</a:t>
            </a:fld>
            <a:endParaRPr lang="en-US"/>
          </a:p>
        </p:txBody>
      </p:sp>
    </p:spTree>
    <p:extLst>
      <p:ext uri="{BB962C8B-B14F-4D97-AF65-F5344CB8AC3E}">
        <p14:creationId xmlns:p14="http://schemas.microsoft.com/office/powerpoint/2010/main" xmlns="" val="39994378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Rot="1" noChangeAspect="1" noChangeArrowheads="1" noTextEdit="1"/>
          </p:cNvSpPr>
          <p:nvPr>
            <p:ph type="sldImg"/>
          </p:nvPr>
        </p:nvSpPr>
        <p:spPr bwMode="auto">
          <a:xfrm>
            <a:off x="1143000" y="685800"/>
            <a:ext cx="4572000" cy="3429000"/>
          </a:xfrm>
          <a:prstGeom prst="rect">
            <a:avLst/>
          </a:prstGeom>
          <a:noFill/>
          <a:ln>
            <a:solidFill>
              <a:srgbClr val="000000"/>
            </a:solidFill>
            <a:miter lim="800000"/>
            <a:headEnd/>
            <a:tailEnd/>
          </a:ln>
        </p:spPr>
      </p:sp>
      <p:sp>
        <p:nvSpPr>
          <p:cNvPr id="94211" name="Rectangle 3"/>
          <p:cNvSpPr>
            <a:spLocks noGrp="1" noChangeArrowheads="1"/>
          </p:cNvSpPr>
          <p:nvPr>
            <p:ph type="body" idx="1"/>
          </p:nvPr>
        </p:nvSpPr>
        <p:spPr bwMode="auto">
          <a:xfrm>
            <a:off x="685800" y="4343400"/>
            <a:ext cx="5486400" cy="4114800"/>
          </a:xfrm>
          <a:prstGeom prst="rect">
            <a:avLst/>
          </a:prstGeom>
          <a:noFill/>
          <a:ln>
            <a:miter lim="800000"/>
            <a:headEnd/>
            <a:tailEnd/>
          </a:ln>
        </p:spPr>
        <p:txBody>
          <a:bodyPr lIns="91429" tIns="45715" rIns="91429" bIns="45715"/>
          <a:lstStyle/>
          <a:p>
            <a:r>
              <a:rPr lang="en-US" dirty="0" smtClean="0"/>
              <a:t>Shrimp farming</a:t>
            </a:r>
            <a:r>
              <a:rPr lang="en-US" baseline="0" dirty="0" smtClean="0"/>
              <a:t> has caused the greatest loss of mangroves. Despite the value of intact mangroves for providing habitat for fish and supporting local fisheries, shrimp farms continue to expand.  In some parts of the world, this industrial approach has destroyed the livelihoods of local fishermen…. All for the sake of cheap shrimp. In Thailand, ~90% of the mangroves have been cleared for shrimp farms.  There has been some restoration… the Philippines, </a:t>
            </a:r>
            <a:r>
              <a:rPr lang="en-US" baseline="0" dirty="0" err="1" smtClean="0"/>
              <a:t>VietNam</a:t>
            </a:r>
            <a:r>
              <a:rPr lang="en-US" baseline="0" dirty="0" smtClean="0"/>
              <a:t>.</a:t>
            </a:r>
            <a:endParaRPr lang="en-US" dirty="0"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a:prstGeom prst="rect">
            <a:avLst/>
          </a:prstGeom>
          <a:noFill/>
          <a:ln w="12700">
            <a:solidFill>
              <a:prstClr val="black"/>
            </a:solidFill>
          </a:ln>
        </p:spPr>
      </p:sp>
      <p:sp>
        <p:nvSpPr>
          <p:cNvPr id="3" name="Notes Placeholder 2"/>
          <p:cNvSpPr>
            <a:spLocks noGrp="1"/>
          </p:cNvSpPr>
          <p:nvPr>
            <p:ph type="body" idx="1"/>
          </p:nvPr>
        </p:nvSpPr>
        <p:spPr>
          <a:xfrm>
            <a:off x="686422" y="4344025"/>
            <a:ext cx="5485157" cy="4114488"/>
          </a:xfrm>
          <a:prstGeom prst="rect">
            <a:avLst/>
          </a:prstGeom>
        </p:spPr>
        <p:txBody>
          <a:bodyPr lIns="89725" tIns="44862" rIns="89725" bIns="44862">
            <a:normAutofit/>
          </a:bodyPr>
          <a:lstStyle/>
          <a:p>
            <a:r>
              <a:rPr lang="en-US" dirty="0" smtClean="0"/>
              <a:t>In Thailand, ~90% of the mangrove forests have been converted into</a:t>
            </a:r>
            <a:r>
              <a:rPr lang="en-US" baseline="0" dirty="0" smtClean="0"/>
              <a:t> industrial shrimp farms. 75% of the supply of farm raised shrimp comes from Thailand, Indonesia, and Viet Nam.</a:t>
            </a:r>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Site T-9 is shown within the red</a:t>
            </a:r>
            <a:r>
              <a:rPr lang="en-US" baseline="0" dirty="0" smtClean="0"/>
              <a:t>-square.</a:t>
            </a:r>
            <a:endParaRPr lang="en-US" dirty="0"/>
          </a:p>
        </p:txBody>
      </p:sp>
      <p:sp>
        <p:nvSpPr>
          <p:cNvPr id="4" name="Slide Number Placeholder 3"/>
          <p:cNvSpPr>
            <a:spLocks noGrp="1"/>
          </p:cNvSpPr>
          <p:nvPr>
            <p:ph type="sldNum" sz="quarter" idx="10"/>
          </p:nvPr>
        </p:nvSpPr>
        <p:spPr/>
        <p:txBody>
          <a:bodyPr/>
          <a:lstStyle/>
          <a:p>
            <a:fld id="{3202CEDC-D800-4613-A28E-8CF3EF41864C}" type="slidenum">
              <a:rPr lang="en-US" smtClean="0"/>
              <a:pPr/>
              <a:t>19</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We are trying to find the way</a:t>
            </a:r>
            <a:r>
              <a:rPr lang="en-US" baseline="0" dirty="0" smtClean="0"/>
              <a:t> to get hold of the original </a:t>
            </a:r>
            <a:r>
              <a:rPr lang="en-US" baseline="0" dirty="0" err="1" smtClean="0"/>
              <a:t>black&amp;white</a:t>
            </a:r>
            <a:r>
              <a:rPr lang="en-US" baseline="0" dirty="0" smtClean="0"/>
              <a:t> aerial photography of Brevard taken by the US Coast and Geodetic Survey back in 1928. D. Scott Taylor has provided to us the entire set as is (i.e., example shown). To use it in the historical analysis I would like to scan individual prints and then </a:t>
            </a:r>
            <a:r>
              <a:rPr lang="en-US" baseline="0" dirty="0" err="1" smtClean="0"/>
              <a:t>georeferenced</a:t>
            </a:r>
            <a:r>
              <a:rPr lang="en-US" baseline="0" dirty="0" smtClean="0"/>
              <a:t> them.</a:t>
            </a:r>
            <a:endParaRPr lang="en-US" dirty="0"/>
          </a:p>
        </p:txBody>
      </p:sp>
      <p:sp>
        <p:nvSpPr>
          <p:cNvPr id="4" name="Slide Number Placeholder 3"/>
          <p:cNvSpPr>
            <a:spLocks noGrp="1"/>
          </p:cNvSpPr>
          <p:nvPr>
            <p:ph type="sldNum" sz="quarter" idx="10"/>
          </p:nvPr>
        </p:nvSpPr>
        <p:spPr/>
        <p:txBody>
          <a:bodyPr/>
          <a:lstStyle/>
          <a:p>
            <a:fld id="{3202CEDC-D800-4613-A28E-8CF3EF41864C}" type="slidenum">
              <a:rPr lang="en-US" smtClean="0"/>
              <a:pPr/>
              <a:t>20</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We are using</a:t>
            </a:r>
            <a:r>
              <a:rPr lang="en-US" baseline="0" dirty="0" smtClean="0"/>
              <a:t> a variety of remotely sensed data from different sensors that give us the capacity to model habitat changes at different spatial extents and temporal windows. Field measurements of biophysical variables will be used to calibrate satellite images. </a:t>
            </a:r>
            <a:endParaRPr lang="en-US" dirty="0"/>
          </a:p>
        </p:txBody>
      </p:sp>
      <p:sp>
        <p:nvSpPr>
          <p:cNvPr id="4" name="Slide Number Placeholder 3"/>
          <p:cNvSpPr>
            <a:spLocks noGrp="1"/>
          </p:cNvSpPr>
          <p:nvPr>
            <p:ph type="sldNum" sz="quarter" idx="10"/>
          </p:nvPr>
        </p:nvSpPr>
        <p:spPr/>
        <p:txBody>
          <a:bodyPr/>
          <a:lstStyle/>
          <a:p>
            <a:fld id="{3202CEDC-D800-4613-A28E-8CF3EF41864C}" type="slidenum">
              <a:rPr lang="en-US" smtClean="0"/>
              <a:pPr/>
              <a:t>21</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All remotely sensed data has been processed with</a:t>
            </a:r>
            <a:r>
              <a:rPr lang="en-US" baseline="0" dirty="0" smtClean="0"/>
              <a:t> ERDAS Imagine and </a:t>
            </a:r>
            <a:r>
              <a:rPr lang="en-US" baseline="0" dirty="0" err="1" smtClean="0"/>
              <a:t>ArcGIS</a:t>
            </a:r>
            <a:r>
              <a:rPr lang="en-US" baseline="0" dirty="0" smtClean="0"/>
              <a:t>.</a:t>
            </a:r>
            <a:r>
              <a:rPr lang="en-US" dirty="0" smtClean="0"/>
              <a:t> Here we show</a:t>
            </a:r>
            <a:r>
              <a:rPr lang="en-US" baseline="0" dirty="0" smtClean="0"/>
              <a:t> the extent of the different watersheds that make up the area of study. The mangrove/</a:t>
            </a:r>
            <a:r>
              <a:rPr lang="en-US" baseline="0" dirty="0" err="1" smtClean="0"/>
              <a:t>saltmarth</a:t>
            </a:r>
            <a:r>
              <a:rPr lang="en-US" baseline="0" dirty="0" smtClean="0"/>
              <a:t> </a:t>
            </a:r>
            <a:r>
              <a:rPr lang="en-US" baseline="0" dirty="0" err="1" smtClean="0"/>
              <a:t>ecotone</a:t>
            </a:r>
            <a:r>
              <a:rPr lang="en-US" baseline="0" dirty="0" smtClean="0"/>
              <a:t> is shown within the red square. To the south of it, we will find mostly mangroves forests. To the north of it, only </a:t>
            </a:r>
            <a:r>
              <a:rPr lang="en-US" baseline="0" dirty="0" err="1" smtClean="0"/>
              <a:t>saltmarshes</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3202CEDC-D800-4613-A28E-8CF3EF41864C}" type="slidenum">
              <a:rPr lang="en-US" smtClean="0">
                <a:solidFill>
                  <a:prstClr val="black"/>
                </a:solidFill>
                <a:latin typeface="Calibri"/>
              </a:rPr>
              <a:pPr/>
              <a:t>24</a:t>
            </a:fld>
            <a:endParaRPr lang="en-US">
              <a:solidFill>
                <a:prstClr val="black"/>
              </a:solidFill>
              <a:latin typeface="Calibri"/>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Rot="1" noChangeAspect="1" noChangeArrowheads="1" noTextEdit="1"/>
          </p:cNvSpPr>
          <p:nvPr>
            <p:ph type="sldImg"/>
          </p:nvPr>
        </p:nvSpPr>
        <p:spPr bwMode="auto">
          <a:xfrm>
            <a:off x="1143000" y="685800"/>
            <a:ext cx="4572000" cy="3429000"/>
          </a:xfrm>
          <a:prstGeom prst="rect">
            <a:avLst/>
          </a:prstGeom>
          <a:noFill/>
          <a:ln>
            <a:solidFill>
              <a:srgbClr val="000000"/>
            </a:solidFill>
            <a:miter lim="800000"/>
            <a:headEnd/>
            <a:tailEnd/>
          </a:ln>
        </p:spPr>
      </p:sp>
      <p:sp>
        <p:nvSpPr>
          <p:cNvPr id="86019" name="Rectangle 3"/>
          <p:cNvSpPr>
            <a:spLocks noGrp="1" noChangeArrowheads="1"/>
          </p:cNvSpPr>
          <p:nvPr>
            <p:ph type="body" idx="1"/>
          </p:nvPr>
        </p:nvSpPr>
        <p:spPr bwMode="auto">
          <a:xfrm>
            <a:off x="685800" y="4343400"/>
            <a:ext cx="5486400" cy="4114800"/>
          </a:xfrm>
          <a:prstGeom prst="rect">
            <a:avLst/>
          </a:prstGeom>
          <a:noFill/>
          <a:ln>
            <a:miter lim="800000"/>
            <a:headEnd/>
            <a:tailEnd/>
          </a:ln>
        </p:spPr>
        <p:txBody>
          <a:bodyPr lIns="91429" tIns="45715" rIns="91429" bIns="45715"/>
          <a:lstStyle/>
          <a:p>
            <a:r>
              <a:rPr lang="en-US" dirty="0" smtClean="0"/>
              <a:t>A diverse array of reptiles</a:t>
            </a:r>
            <a:r>
              <a:rPr lang="en-US" baseline="0" dirty="0" smtClean="0"/>
              <a:t> use the mangrove, including both alligators and crocodiles.  Alligators are found in low salinity areas.  We have the American crocodiles in South Florida, but it has become quite rare. The largest remaining population of the American crocodile occurs </a:t>
            </a:r>
            <a:r>
              <a:rPr lang="en-US" baseline="0" dirty="0" err="1" smtClean="0"/>
              <a:t>atTurneffe</a:t>
            </a:r>
            <a:r>
              <a:rPr lang="en-US" baseline="0" dirty="0" smtClean="0"/>
              <a:t> Atoll in Belize.  In Australia, the salt water crocodile is concern for people working in mangroves.  Mangroves also harbor other reptiles including snakes, lizards, turtles.  </a:t>
            </a:r>
            <a:endParaRPr lang="en-US" dirty="0"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Rot="1" noChangeAspect="1" noChangeArrowheads="1" noTextEdit="1"/>
          </p:cNvSpPr>
          <p:nvPr>
            <p:ph type="sldImg"/>
          </p:nvPr>
        </p:nvSpPr>
        <p:spPr bwMode="auto">
          <a:xfrm>
            <a:off x="1143000" y="685800"/>
            <a:ext cx="4572000" cy="3429000"/>
          </a:xfrm>
          <a:prstGeom prst="rect">
            <a:avLst/>
          </a:prstGeom>
          <a:noFill/>
          <a:ln>
            <a:solidFill>
              <a:srgbClr val="000000"/>
            </a:solidFill>
            <a:miter lim="800000"/>
            <a:headEnd/>
            <a:tailEnd/>
          </a:ln>
        </p:spPr>
      </p:sp>
      <p:sp>
        <p:nvSpPr>
          <p:cNvPr id="88067" name="Rectangle 3"/>
          <p:cNvSpPr>
            <a:spLocks noGrp="1" noChangeArrowheads="1"/>
          </p:cNvSpPr>
          <p:nvPr>
            <p:ph type="body" idx="1"/>
          </p:nvPr>
        </p:nvSpPr>
        <p:spPr bwMode="auto">
          <a:xfrm>
            <a:off x="685800" y="4343400"/>
            <a:ext cx="5486400" cy="4114800"/>
          </a:xfrm>
          <a:prstGeom prst="rect">
            <a:avLst/>
          </a:prstGeom>
          <a:noFill/>
          <a:ln>
            <a:miter lim="800000"/>
            <a:headEnd/>
            <a:tailEnd/>
          </a:ln>
        </p:spPr>
        <p:txBody>
          <a:bodyPr lIns="91429" tIns="45715" rIns="91429" bIns="45715"/>
          <a:lstStyle/>
          <a:p>
            <a:r>
              <a:rPr lang="en-US" dirty="0" smtClean="0"/>
              <a:t>Mangroves are also food</a:t>
            </a:r>
            <a:r>
              <a:rPr lang="en-US" baseline="0" dirty="0" smtClean="0"/>
              <a:t> for a number of generalist herbivores… these are animals that can feed on a variety of species.</a:t>
            </a:r>
            <a:endParaRPr lang="en-US" dirty="0"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Rot="1" noChangeAspect="1" noChangeArrowheads="1" noTextEdit="1"/>
          </p:cNvSpPr>
          <p:nvPr>
            <p:ph type="sldImg"/>
          </p:nvPr>
        </p:nvSpPr>
        <p:spPr bwMode="auto">
          <a:xfrm>
            <a:off x="1143000" y="685800"/>
            <a:ext cx="4572000" cy="3429000"/>
          </a:xfrm>
          <a:prstGeom prst="rect">
            <a:avLst/>
          </a:prstGeom>
          <a:noFill/>
          <a:ln>
            <a:solidFill>
              <a:srgbClr val="000000"/>
            </a:solidFill>
            <a:miter lim="800000"/>
            <a:headEnd/>
            <a:tailEnd/>
          </a:ln>
        </p:spPr>
      </p:sp>
      <p:sp>
        <p:nvSpPr>
          <p:cNvPr id="82947" name="Rectangle 3"/>
          <p:cNvSpPr>
            <a:spLocks noGrp="1" noChangeArrowheads="1"/>
          </p:cNvSpPr>
          <p:nvPr>
            <p:ph type="body" idx="1"/>
          </p:nvPr>
        </p:nvSpPr>
        <p:spPr bwMode="auto">
          <a:xfrm>
            <a:off x="685800" y="4343400"/>
            <a:ext cx="5486400" cy="4114800"/>
          </a:xfrm>
          <a:prstGeom prst="rect">
            <a:avLst/>
          </a:prstGeom>
          <a:noFill/>
          <a:ln>
            <a:miter lim="800000"/>
            <a:headEnd/>
            <a:tailEnd/>
          </a:ln>
        </p:spPr>
        <p:txBody>
          <a:bodyPr lIns="91429" tIns="45715" rIns="91429" bIns="45715"/>
          <a:lstStyle/>
          <a:p>
            <a:r>
              <a:rPr lang="en-US" i="1" dirty="0" err="1" smtClean="0"/>
              <a:t>Uca</a:t>
            </a:r>
            <a:r>
              <a:rPr lang="en-US" dirty="0" smtClean="0"/>
              <a:t> sp…. Similar to salt</a:t>
            </a:r>
            <a:r>
              <a:rPr lang="en-US" baseline="0" dirty="0" smtClean="0"/>
              <a:t> marsh fiddler crabs. Crabs are important fisheries in mangrove areas around the world. This one here is </a:t>
            </a:r>
            <a:r>
              <a:rPr lang="en-US" i="1" baseline="0" dirty="0" err="1" smtClean="0"/>
              <a:t>Ucides</a:t>
            </a:r>
            <a:r>
              <a:rPr lang="en-US" i="1" baseline="0" dirty="0" smtClean="0"/>
              <a:t> </a:t>
            </a:r>
            <a:r>
              <a:rPr lang="en-US" i="1" baseline="0" dirty="0" err="1" smtClean="0"/>
              <a:t>cordatus</a:t>
            </a:r>
            <a:r>
              <a:rPr lang="en-US" baseline="0" dirty="0" smtClean="0"/>
              <a:t>… hairy land crab… major fishery for these crabs along much of the Brazilian coast.</a:t>
            </a:r>
            <a:endParaRPr lang="en-US" dirty="0"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Aggregation</a:t>
            </a:r>
            <a:r>
              <a:rPr lang="en-US" baseline="0" dirty="0" smtClean="0"/>
              <a:t> of human societies along shorelines visible from space</a:t>
            </a:r>
            <a:endParaRPr lang="en-US" dirty="0"/>
          </a:p>
        </p:txBody>
      </p:sp>
      <p:sp>
        <p:nvSpPr>
          <p:cNvPr id="4" name="Slide Number Placeholder 3"/>
          <p:cNvSpPr>
            <a:spLocks noGrp="1"/>
          </p:cNvSpPr>
          <p:nvPr>
            <p:ph type="sldNum" sz="quarter" idx="10"/>
          </p:nvPr>
        </p:nvSpPr>
        <p:spPr/>
        <p:txBody>
          <a:bodyPr/>
          <a:lstStyle/>
          <a:p>
            <a:fld id="{FB204EF0-9A6B-41F0-9199-646C00CCA9CE}" type="slidenum">
              <a:rPr lang="en-US" smtClean="0"/>
              <a:pPr/>
              <a:t>2</a:t>
            </a:fld>
            <a:endParaRPr lang="en-US"/>
          </a:p>
        </p:txBody>
      </p:sp>
    </p:spTree>
    <p:extLst>
      <p:ext uri="{BB962C8B-B14F-4D97-AF65-F5344CB8AC3E}">
        <p14:creationId xmlns:p14="http://schemas.microsoft.com/office/powerpoint/2010/main" xmlns="" val="13522203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a:prstGeom prst="rect">
            <a:avLst/>
          </a:prstGeom>
          <a:noFill/>
          <a:ln w="12700">
            <a:solidFill>
              <a:prstClr val="black"/>
            </a:solidFill>
          </a:ln>
        </p:spPr>
      </p:sp>
      <p:sp>
        <p:nvSpPr>
          <p:cNvPr id="3" name="Notes Placeholder 2"/>
          <p:cNvSpPr>
            <a:spLocks noGrp="1"/>
          </p:cNvSpPr>
          <p:nvPr>
            <p:ph type="body" idx="1"/>
          </p:nvPr>
        </p:nvSpPr>
        <p:spPr>
          <a:xfrm>
            <a:off x="685800" y="4343400"/>
            <a:ext cx="5486400" cy="4114800"/>
          </a:xfrm>
          <a:prstGeom prst="rect">
            <a:avLst/>
          </a:prstGeom>
        </p:spPr>
        <p:txBody>
          <a:bodyPr lIns="91429" tIns="45715" rIns="91429" bIns="45715">
            <a:normAutofit/>
          </a:bodyPr>
          <a:lstStyle/>
          <a:p>
            <a:r>
              <a:rPr lang="en-US" dirty="0" smtClean="0"/>
              <a:t>Why are mangroves and </a:t>
            </a:r>
            <a:r>
              <a:rPr lang="en-US" dirty="0" err="1" smtClean="0"/>
              <a:t>saltmarshes</a:t>
            </a:r>
            <a:r>
              <a:rPr lang="en-US" dirty="0" smtClean="0"/>
              <a:t> so important?</a:t>
            </a:r>
          </a:p>
          <a:p>
            <a:endParaRPr lang="en-US" dirty="0" smtClean="0"/>
          </a:p>
          <a:p>
            <a:r>
              <a:rPr lang="en-US" dirty="0" smtClean="0"/>
              <a:t>By filtering </a:t>
            </a:r>
            <a:r>
              <a:rPr lang="en-US" baseline="0" dirty="0" smtClean="0"/>
              <a:t>sediments and nutrients out of upland runoff, mangroves help to maintain coastal water quality. Adjacent ecosystems… </a:t>
            </a:r>
            <a:r>
              <a:rPr lang="en-US" baseline="0" dirty="0" err="1" smtClean="0"/>
              <a:t>seagrass</a:t>
            </a:r>
            <a:r>
              <a:rPr lang="en-US" baseline="0" dirty="0" smtClean="0"/>
              <a:t> beds and coral reefs are dependent on this buffering capacity to maintain the low nutrient, clear water they require. </a:t>
            </a:r>
          </a:p>
          <a:p>
            <a:endParaRPr lang="en-US" baseline="0" dirty="0" smtClean="0"/>
          </a:p>
          <a:p>
            <a:r>
              <a:rPr lang="en-US" baseline="0" dirty="0" smtClean="0"/>
              <a:t>Their roots trap sediments, form peat, and thereby stabilize the shoreline</a:t>
            </a:r>
          </a:p>
          <a:p>
            <a:endParaRPr lang="en-US" baseline="0" dirty="0" smtClean="0"/>
          </a:p>
          <a:p>
            <a:r>
              <a:rPr lang="en-US" baseline="0" dirty="0" smtClean="0"/>
              <a:t>Mangroves also serve as natural protection during storm events. Here, the forest was </a:t>
            </a:r>
            <a:r>
              <a:rPr lang="en-US" baseline="0" dirty="0" err="1" smtClean="0"/>
              <a:t>severly</a:t>
            </a:r>
            <a:r>
              <a:rPr lang="en-US" baseline="0" dirty="0" smtClean="0"/>
              <a:t> damage by a category 4 hurricane in Oct 2001. 9 months later, it is recovering. But the forest absorbed the wind and waves from the storm.</a:t>
            </a:r>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Picture of wetlands in front</a:t>
            </a:r>
            <a:r>
              <a:rPr lang="en-US" baseline="0" dirty="0" smtClean="0"/>
              <a:t> of coastal areas, highlight ecological/economic importance of coastal areas</a:t>
            </a:r>
            <a:endParaRPr lang="en-US" dirty="0"/>
          </a:p>
        </p:txBody>
      </p:sp>
      <p:sp>
        <p:nvSpPr>
          <p:cNvPr id="4" name="Slide Number Placeholder 3"/>
          <p:cNvSpPr>
            <a:spLocks noGrp="1"/>
          </p:cNvSpPr>
          <p:nvPr>
            <p:ph type="sldNum" sz="quarter" idx="10"/>
          </p:nvPr>
        </p:nvSpPr>
        <p:spPr/>
        <p:txBody>
          <a:bodyPr/>
          <a:lstStyle/>
          <a:p>
            <a:fld id="{FB204EF0-9A6B-41F0-9199-646C00CCA9CE}" type="slidenum">
              <a:rPr lang="en-US" smtClean="0"/>
              <a:pPr/>
              <a:t>4</a:t>
            </a:fld>
            <a:endParaRPr lang="en-US"/>
          </a:p>
        </p:txBody>
      </p:sp>
    </p:spTree>
    <p:extLst>
      <p:ext uri="{BB962C8B-B14F-4D97-AF65-F5344CB8AC3E}">
        <p14:creationId xmlns:p14="http://schemas.microsoft.com/office/powerpoint/2010/main" xmlns="" val="37851756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Picture of wetlands in front</a:t>
            </a:r>
            <a:r>
              <a:rPr lang="en-US" baseline="0" dirty="0" smtClean="0"/>
              <a:t> of coastal areas, highlight ecological/economic importance of coastal areas</a:t>
            </a:r>
            <a:endParaRPr lang="en-US" dirty="0"/>
          </a:p>
        </p:txBody>
      </p:sp>
      <p:sp>
        <p:nvSpPr>
          <p:cNvPr id="4" name="Slide Number Placeholder 3"/>
          <p:cNvSpPr>
            <a:spLocks noGrp="1"/>
          </p:cNvSpPr>
          <p:nvPr>
            <p:ph type="sldNum" sz="quarter" idx="10"/>
          </p:nvPr>
        </p:nvSpPr>
        <p:spPr/>
        <p:txBody>
          <a:bodyPr/>
          <a:lstStyle/>
          <a:p>
            <a:fld id="{FB204EF0-9A6B-41F0-9199-646C00CCA9CE}" type="slidenum">
              <a:rPr lang="en-US" smtClean="0"/>
              <a:pPr/>
              <a:t>5</a:t>
            </a:fld>
            <a:endParaRPr lang="en-US"/>
          </a:p>
        </p:txBody>
      </p:sp>
    </p:spTree>
    <p:extLst>
      <p:ext uri="{BB962C8B-B14F-4D97-AF65-F5344CB8AC3E}">
        <p14:creationId xmlns:p14="http://schemas.microsoft.com/office/powerpoint/2010/main" xmlns="" val="37851756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Slide Image Placeholder 1"/>
          <p:cNvSpPr>
            <a:spLocks noGrp="1" noRot="1" noChangeAspect="1"/>
          </p:cNvSpPr>
          <p:nvPr>
            <p:ph type="sldImg"/>
          </p:nvPr>
        </p:nvSpPr>
        <p:spPr bwMode="auto">
          <a:noFill/>
          <a:ln>
            <a:solidFill>
              <a:srgbClr val="000000"/>
            </a:solidFill>
            <a:miter lim="800000"/>
            <a:headEnd/>
            <a:tailEnd/>
          </a:ln>
        </p:spPr>
      </p:sp>
      <p:sp>
        <p:nvSpPr>
          <p:cNvPr id="7577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The mangrove x saltmarsh ecotone along the Atlantic coast of Florida currently occurs between St Augustine and Cocoa Beach. </a:t>
            </a:r>
          </a:p>
          <a:p>
            <a:pPr>
              <a:spcBef>
                <a:spcPct val="0"/>
              </a:spcBef>
            </a:pPr>
            <a:endParaRPr lang="en-US" smtClean="0"/>
          </a:p>
          <a:p>
            <a:pPr>
              <a:spcBef>
                <a:spcPct val="0"/>
              </a:spcBef>
            </a:pPr>
            <a:r>
              <a:rPr lang="en-US" smtClean="0"/>
              <a:t>In this ~~2 deg latitude, mangroves and saltmarsh species co-occur. </a:t>
            </a:r>
          </a:p>
          <a:p>
            <a:pPr>
              <a:spcBef>
                <a:spcPct val="0"/>
              </a:spcBef>
            </a:pPr>
            <a:endParaRPr lang="en-US" smtClean="0"/>
          </a:p>
          <a:p>
            <a:pPr>
              <a:spcBef>
                <a:spcPct val="0"/>
              </a:spcBef>
            </a:pPr>
            <a:r>
              <a:rPr lang="en-US" smtClean="0"/>
              <a:t>To the south of Cocoa Beach, mangrove forests dominate. Saltmarsh species still occur in small isolated pockets, but extensive saltmarsh does not occur. </a:t>
            </a:r>
          </a:p>
          <a:p>
            <a:pPr>
              <a:spcBef>
                <a:spcPct val="0"/>
              </a:spcBef>
            </a:pPr>
            <a:endParaRPr lang="en-US" smtClean="0"/>
          </a:p>
          <a:p>
            <a:pPr>
              <a:spcBef>
                <a:spcPct val="0"/>
              </a:spcBef>
            </a:pPr>
            <a:r>
              <a:rPr lang="en-US" smtClean="0"/>
              <a:t>North of the ecotone, coastal wetlands are dominated by saltmarshes. </a:t>
            </a:r>
          </a:p>
        </p:txBody>
      </p:sp>
      <p:sp>
        <p:nvSpPr>
          <p:cNvPr id="7577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CD61DCC-0F01-4A8D-8781-D46F63324C10}" type="slidenum">
              <a:rPr lang="en-US"/>
              <a:pPr fontAlgn="base">
                <a:spcBef>
                  <a:spcPct val="0"/>
                </a:spcBef>
                <a:spcAft>
                  <a:spcPct val="0"/>
                </a:spcAft>
              </a:pPr>
              <a:t>8</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7987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The </a:t>
            </a:r>
            <a:r>
              <a:rPr lang="en-US" smtClean="0">
                <a:latin typeface="Maiandra GD" pitchFamily="34" charset="0"/>
                <a:cs typeface="Arial" charset="0"/>
                <a:sym typeface="Symbol" pitchFamily="18" charset="2"/>
              </a:rPr>
              <a:t>Merritt Island National Wildlife Refuge is in the current mangrove/salt marsh ecotone.</a:t>
            </a:r>
          </a:p>
          <a:p>
            <a:pPr>
              <a:spcBef>
                <a:spcPct val="0"/>
              </a:spcBef>
            </a:pPr>
            <a:endParaRPr lang="en-US" smtClean="0">
              <a:latin typeface="Maiandra GD" pitchFamily="34" charset="0"/>
              <a:cs typeface="Arial" charset="0"/>
              <a:sym typeface="Symbol" pitchFamily="18" charset="2"/>
            </a:endParaRPr>
          </a:p>
          <a:p>
            <a:pPr>
              <a:spcBef>
                <a:spcPct val="0"/>
              </a:spcBef>
            </a:pPr>
            <a:r>
              <a:rPr lang="en-US" smtClean="0">
                <a:latin typeface="Maiandra GD" pitchFamily="34" charset="0"/>
                <a:cs typeface="Arial" charset="0"/>
                <a:sym typeface="Symbol" pitchFamily="18" charset="2"/>
              </a:rPr>
              <a:t>Here is one of the signs along Black Point Drive through the Refuge. The sign describes this area as a salt marsh and says that the plant species that occur here are salt tolerant grasses. </a:t>
            </a:r>
          </a:p>
          <a:p>
            <a:pPr>
              <a:spcBef>
                <a:spcPct val="0"/>
              </a:spcBef>
            </a:pPr>
            <a:endParaRPr lang="en-US" smtClean="0">
              <a:latin typeface="Maiandra GD" pitchFamily="34" charset="0"/>
              <a:cs typeface="Arial" charset="0"/>
              <a:sym typeface="Symbol" pitchFamily="18" charset="2"/>
            </a:endParaRPr>
          </a:p>
          <a:p>
            <a:pPr>
              <a:spcBef>
                <a:spcPct val="0"/>
              </a:spcBef>
            </a:pPr>
            <a:r>
              <a:rPr lang="en-US" smtClean="0">
                <a:latin typeface="Maiandra GD" pitchFamily="34" charset="0"/>
                <a:cs typeface="Arial" charset="0"/>
                <a:sym typeface="Symbol" pitchFamily="18" charset="2"/>
              </a:rPr>
              <a:t>This system is still a coastal wetland, but it has changed since the sign was put out.</a:t>
            </a:r>
          </a:p>
          <a:p>
            <a:pPr>
              <a:spcBef>
                <a:spcPct val="0"/>
              </a:spcBef>
            </a:pPr>
            <a:endParaRPr lang="en-US" smtClean="0">
              <a:latin typeface="Maiandra GD" pitchFamily="34" charset="0"/>
              <a:cs typeface="Arial" charset="0"/>
              <a:sym typeface="Symbol" pitchFamily="18" charset="2"/>
            </a:endParaRPr>
          </a:p>
          <a:p>
            <a:pPr>
              <a:spcBef>
                <a:spcPct val="0"/>
              </a:spcBef>
            </a:pPr>
            <a:r>
              <a:rPr lang="en-US" smtClean="0">
                <a:latin typeface="Maiandra GD" pitchFamily="34" charset="0"/>
                <a:cs typeface="Arial" charset="0"/>
                <a:sym typeface="Symbol" pitchFamily="18" charset="2"/>
              </a:rPr>
              <a:t>A close look shows that mangroves have invaded since the sign was set up… here mainly </a:t>
            </a:r>
            <a:r>
              <a:rPr lang="en-US" i="1" smtClean="0">
                <a:latin typeface="Maiandra GD" pitchFamily="34" charset="0"/>
                <a:cs typeface="Arial" charset="0"/>
                <a:sym typeface="Symbol" pitchFamily="18" charset="2"/>
              </a:rPr>
              <a:t>Avicennia</a:t>
            </a:r>
            <a:r>
              <a:rPr lang="en-US" smtClean="0">
                <a:latin typeface="Maiandra GD" pitchFamily="34" charset="0"/>
                <a:cs typeface="Arial" charset="0"/>
                <a:sym typeface="Symbol" pitchFamily="18" charset="2"/>
              </a:rPr>
              <a:t> has become established in this wetland. There is now as much mangrove as there is salt marsh.</a:t>
            </a:r>
          </a:p>
          <a:p>
            <a:pPr>
              <a:spcBef>
                <a:spcPct val="0"/>
              </a:spcBef>
            </a:pPr>
            <a:endParaRPr lang="en-US" smtClean="0">
              <a:latin typeface="Maiandra GD" pitchFamily="34" charset="0"/>
              <a:cs typeface="Arial" charset="0"/>
              <a:sym typeface="Symbol" pitchFamily="18" charset="2"/>
            </a:endParaRPr>
          </a:p>
          <a:p>
            <a:pPr>
              <a:spcBef>
                <a:spcPct val="0"/>
              </a:spcBef>
            </a:pPr>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Rising</a:t>
            </a:r>
            <a:r>
              <a:rPr lang="en-US" baseline="0" dirty="0" smtClean="0"/>
              <a:t> temperatures melts polar ice caps, leading to rising sea level</a:t>
            </a:r>
            <a:endParaRPr lang="en-US" dirty="0"/>
          </a:p>
        </p:txBody>
      </p:sp>
      <p:sp>
        <p:nvSpPr>
          <p:cNvPr id="4" name="Slide Number Placeholder 3"/>
          <p:cNvSpPr>
            <a:spLocks noGrp="1"/>
          </p:cNvSpPr>
          <p:nvPr>
            <p:ph type="sldNum" sz="quarter" idx="10"/>
          </p:nvPr>
        </p:nvSpPr>
        <p:spPr/>
        <p:txBody>
          <a:bodyPr/>
          <a:lstStyle/>
          <a:p>
            <a:fld id="{FB204EF0-9A6B-41F0-9199-646C00CCA9CE}" type="slidenum">
              <a:rPr lang="en-US" smtClean="0"/>
              <a:pPr/>
              <a:t>10</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Historically, coastal</a:t>
            </a:r>
            <a:r>
              <a:rPr lang="en-US" baseline="0" dirty="0" smtClean="0"/>
              <a:t> marshes would have risen with sea level, but now hardening of shorelines leaves coastal marshes no where to go</a:t>
            </a:r>
            <a:endParaRPr lang="en-US" dirty="0" smtClean="0"/>
          </a:p>
          <a:p>
            <a:endParaRPr lang="en-US" dirty="0"/>
          </a:p>
        </p:txBody>
      </p:sp>
      <p:sp>
        <p:nvSpPr>
          <p:cNvPr id="4" name="Slide Number Placeholder 3"/>
          <p:cNvSpPr>
            <a:spLocks noGrp="1"/>
          </p:cNvSpPr>
          <p:nvPr>
            <p:ph type="sldNum" sz="quarter" idx="10"/>
          </p:nvPr>
        </p:nvSpPr>
        <p:spPr/>
        <p:txBody>
          <a:bodyPr/>
          <a:lstStyle/>
          <a:p>
            <a:fld id="{FB204EF0-9A6B-41F0-9199-646C00CCA9CE}" type="slidenum">
              <a:rPr lang="en-US" smtClean="0"/>
              <a:pPr/>
              <a:t>11</a:t>
            </a:fld>
            <a:endParaRPr lang="en-US"/>
          </a:p>
        </p:txBody>
      </p:sp>
    </p:spTree>
    <p:extLst>
      <p:ext uri="{BB962C8B-B14F-4D97-AF65-F5344CB8AC3E}">
        <p14:creationId xmlns:p14="http://schemas.microsoft.com/office/powerpoint/2010/main" xmlns="" val="27306432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Interaction b/w climate change and land use </a:t>
            </a:r>
            <a:endParaRPr lang="en-US" dirty="0"/>
          </a:p>
        </p:txBody>
      </p:sp>
      <p:sp>
        <p:nvSpPr>
          <p:cNvPr id="4" name="Slide Number Placeholder 3"/>
          <p:cNvSpPr>
            <a:spLocks noGrp="1"/>
          </p:cNvSpPr>
          <p:nvPr>
            <p:ph type="sldNum" sz="quarter" idx="10"/>
          </p:nvPr>
        </p:nvSpPr>
        <p:spPr/>
        <p:txBody>
          <a:bodyPr/>
          <a:lstStyle/>
          <a:p>
            <a:fld id="{FB204EF0-9A6B-41F0-9199-646C00CCA9CE}" type="slidenum">
              <a:rPr lang="en-US" smtClean="0"/>
              <a:pPr/>
              <a:t>12</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42AF4A1-719C-4A0F-A073-987A03478634}" type="datetimeFigureOut">
              <a:rPr lang="en-US" smtClean="0"/>
              <a:pPr/>
              <a:t>5/1/2012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1D517C-C56F-4527-8335-18AF58F7D09A}"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42AF4A1-719C-4A0F-A073-987A03478634}" type="datetimeFigureOut">
              <a:rPr lang="en-US" smtClean="0"/>
              <a:pPr/>
              <a:t>5/1/2012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1D517C-C56F-4527-8335-18AF58F7D09A}"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42AF4A1-719C-4A0F-A073-987A03478634}" type="datetimeFigureOut">
              <a:rPr lang="en-US" smtClean="0"/>
              <a:pPr/>
              <a:t>5/1/2012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1D517C-C56F-4527-8335-18AF58F7D09A}"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fld id="{DA12203A-C89B-4636-B01E-67E29692BE35}" type="slidenum">
              <a:rPr lang="en-US"/>
              <a:pPr>
                <a:defRPr/>
              </a:pPr>
              <a:t>‹#›</a:t>
            </a:fld>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E2EA0782-E00C-4776-92D1-F01EFD9D9D8B}" type="slidenum">
              <a:rPr lang="en-US"/>
              <a:pPr>
                <a:defRPr/>
              </a:pPr>
              <a:t>‹#›</a:t>
            </a:fld>
            <a:endParaRPr lang="en-US"/>
          </a:p>
        </p:txBody>
      </p:sp>
    </p:spTree>
    <p:extLst>
      <p:ext uri="{BB962C8B-B14F-4D97-AF65-F5344CB8AC3E}">
        <p14:creationId xmlns:p14="http://schemas.microsoft.com/office/powerpoint/2010/main" xmlns="" val="1607465638"/>
      </p:ext>
    </p:extLst>
  </p:cSld>
  <p:clrMapOvr>
    <a:masterClrMapping/>
  </p:clrMapOvr>
  <p:transition>
    <p:fade thruBlk="1"/>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49F3AF5-E2EA-47D9-8DD8-3BBF014E5F26}" type="datetimeFigureOut">
              <a:rPr lang="en-US" smtClean="0">
                <a:solidFill>
                  <a:prstClr val="black">
                    <a:tint val="75000"/>
                  </a:prstClr>
                </a:solidFill>
                <a:latin typeface="Calibri"/>
              </a:rPr>
              <a:pPr/>
              <a:t>5/1/2012</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61DDC626-1299-47FC-A163-6634B9224B54}"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xmlns="" val="4428671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49F3AF5-E2EA-47D9-8DD8-3BBF014E5F26}" type="datetimeFigureOut">
              <a:rPr lang="en-US" smtClean="0">
                <a:solidFill>
                  <a:prstClr val="black">
                    <a:tint val="75000"/>
                  </a:prstClr>
                </a:solidFill>
                <a:latin typeface="Calibri"/>
              </a:rPr>
              <a:pPr/>
              <a:t>5/1/2012</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61DDC626-1299-47FC-A163-6634B9224B54}"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xmlns="" val="31753007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49F3AF5-E2EA-47D9-8DD8-3BBF014E5F26}" type="datetimeFigureOut">
              <a:rPr lang="en-US" smtClean="0">
                <a:solidFill>
                  <a:prstClr val="black">
                    <a:tint val="75000"/>
                  </a:prstClr>
                </a:solidFill>
                <a:latin typeface="Calibri"/>
              </a:rPr>
              <a:pPr/>
              <a:t>5/1/2012</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61DDC626-1299-47FC-A163-6634B9224B54}"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xmlns="" val="691835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49F3AF5-E2EA-47D9-8DD8-3BBF014E5F26}" type="datetimeFigureOut">
              <a:rPr lang="en-US" smtClean="0">
                <a:solidFill>
                  <a:prstClr val="black">
                    <a:tint val="75000"/>
                  </a:prstClr>
                </a:solidFill>
                <a:latin typeface="Calibri"/>
              </a:rPr>
              <a:pPr/>
              <a:t>5/1/2012</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61DDC626-1299-47FC-A163-6634B9224B54}"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xmlns="" val="183462303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49F3AF5-E2EA-47D9-8DD8-3BBF014E5F26}" type="datetimeFigureOut">
              <a:rPr lang="en-US" smtClean="0">
                <a:solidFill>
                  <a:prstClr val="black">
                    <a:tint val="75000"/>
                  </a:prstClr>
                </a:solidFill>
                <a:latin typeface="Calibri"/>
              </a:rPr>
              <a:pPr/>
              <a:t>5/1/2012</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61DDC626-1299-47FC-A163-6634B9224B54}"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xmlns="" val="205539952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49F3AF5-E2EA-47D9-8DD8-3BBF014E5F26}" type="datetimeFigureOut">
              <a:rPr lang="en-US" smtClean="0">
                <a:solidFill>
                  <a:prstClr val="black">
                    <a:tint val="75000"/>
                  </a:prstClr>
                </a:solidFill>
                <a:latin typeface="Calibri"/>
              </a:rPr>
              <a:pPr/>
              <a:t>5/1/2012</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61DDC626-1299-47FC-A163-6634B9224B54}"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xmlns="" val="29774851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49F3AF5-E2EA-47D9-8DD8-3BBF014E5F26}" type="datetimeFigureOut">
              <a:rPr lang="en-US" smtClean="0">
                <a:solidFill>
                  <a:prstClr val="black">
                    <a:tint val="75000"/>
                  </a:prstClr>
                </a:solidFill>
                <a:latin typeface="Calibri"/>
              </a:rPr>
              <a:pPr/>
              <a:t>5/1/2012</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61DDC626-1299-47FC-A163-6634B9224B54}"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xmlns="" val="36168170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42AF4A1-719C-4A0F-A073-987A03478634}" type="datetimeFigureOut">
              <a:rPr lang="en-US" smtClean="0"/>
              <a:pPr/>
              <a:t>5/1/2012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1D517C-C56F-4527-8335-18AF58F7D09A}"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49F3AF5-E2EA-47D9-8DD8-3BBF014E5F26}" type="datetimeFigureOut">
              <a:rPr lang="en-US" smtClean="0">
                <a:solidFill>
                  <a:prstClr val="black">
                    <a:tint val="75000"/>
                  </a:prstClr>
                </a:solidFill>
                <a:latin typeface="Calibri"/>
              </a:rPr>
              <a:pPr/>
              <a:t>5/1/2012</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61DDC626-1299-47FC-A163-6634B9224B54}"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xmlns="" val="264695878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49F3AF5-E2EA-47D9-8DD8-3BBF014E5F26}" type="datetimeFigureOut">
              <a:rPr lang="en-US" smtClean="0">
                <a:solidFill>
                  <a:prstClr val="black">
                    <a:tint val="75000"/>
                  </a:prstClr>
                </a:solidFill>
                <a:latin typeface="Calibri"/>
              </a:rPr>
              <a:pPr/>
              <a:t>5/1/2012</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61DDC626-1299-47FC-A163-6634B9224B54}"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xmlns="" val="280664941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49F3AF5-E2EA-47D9-8DD8-3BBF014E5F26}" type="datetimeFigureOut">
              <a:rPr lang="en-US" smtClean="0">
                <a:solidFill>
                  <a:prstClr val="black">
                    <a:tint val="75000"/>
                  </a:prstClr>
                </a:solidFill>
                <a:latin typeface="Calibri"/>
              </a:rPr>
              <a:pPr/>
              <a:t>5/1/2012</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61DDC626-1299-47FC-A163-6634B9224B54}"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xmlns="" val="267236486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49F3AF5-E2EA-47D9-8DD8-3BBF014E5F26}" type="datetimeFigureOut">
              <a:rPr lang="en-US" smtClean="0">
                <a:solidFill>
                  <a:prstClr val="black">
                    <a:tint val="75000"/>
                  </a:prstClr>
                </a:solidFill>
                <a:latin typeface="Calibri"/>
              </a:rPr>
              <a:pPr/>
              <a:t>5/1/2012</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61DDC626-1299-47FC-A163-6634B9224B54}"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xmlns="" val="26693830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42AF4A1-719C-4A0F-A073-987A03478634}" type="datetimeFigureOut">
              <a:rPr lang="en-US" smtClean="0"/>
              <a:pPr/>
              <a:t>5/1/2012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1D517C-C56F-4527-8335-18AF58F7D09A}"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42AF4A1-719C-4A0F-A073-987A03478634}" type="datetimeFigureOut">
              <a:rPr lang="en-US" smtClean="0"/>
              <a:pPr/>
              <a:t>5/1/2012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91D517C-C56F-4527-8335-18AF58F7D09A}"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42AF4A1-719C-4A0F-A073-987A03478634}" type="datetimeFigureOut">
              <a:rPr lang="en-US" smtClean="0"/>
              <a:pPr/>
              <a:t>5/1/2012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91D517C-C56F-4527-8335-18AF58F7D09A}"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42AF4A1-719C-4A0F-A073-987A03478634}" type="datetimeFigureOut">
              <a:rPr lang="en-US" smtClean="0"/>
              <a:pPr/>
              <a:t>5/1/2012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91D517C-C56F-4527-8335-18AF58F7D09A}"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42AF4A1-719C-4A0F-A073-987A03478634}" type="datetimeFigureOut">
              <a:rPr lang="en-US" smtClean="0"/>
              <a:pPr/>
              <a:t>5/1/2012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91D517C-C56F-4527-8335-18AF58F7D09A}"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42AF4A1-719C-4A0F-A073-987A03478634}" type="datetimeFigureOut">
              <a:rPr lang="en-US" smtClean="0"/>
              <a:pPr/>
              <a:t>5/1/2012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91D517C-C56F-4527-8335-18AF58F7D09A}"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42AF4A1-719C-4A0F-A073-987A03478634}" type="datetimeFigureOut">
              <a:rPr lang="en-US" smtClean="0"/>
              <a:pPr/>
              <a:t>5/1/2012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91D517C-C56F-4527-8335-18AF58F7D09A}"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42AF4A1-719C-4A0F-A073-987A03478634}" type="datetimeFigureOut">
              <a:rPr lang="en-US" smtClean="0"/>
              <a:pPr/>
              <a:t>5/1/2012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91D517C-C56F-4527-8335-18AF58F7D09A}"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000000"/>
            </a:gs>
            <a:gs pos="39999">
              <a:srgbClr val="0A128C"/>
            </a:gs>
            <a:gs pos="70000">
              <a:srgbClr val="181CC7"/>
            </a:gs>
            <a:gs pos="88000">
              <a:srgbClr val="7005D4"/>
            </a:gs>
            <a:gs pos="100000">
              <a:srgbClr val="8C3D91"/>
            </a:gs>
          </a:gsLst>
          <a:lin ang="54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49F3AF5-E2EA-47D9-8DD8-3BBF014E5F26}" type="datetimeFigureOut">
              <a:rPr lang="en-US" smtClean="0">
                <a:solidFill>
                  <a:prstClr val="black">
                    <a:tint val="75000"/>
                  </a:prstClr>
                </a:solidFill>
                <a:latin typeface="Calibri"/>
              </a:rPr>
              <a:pPr/>
              <a:t>5/1/2012</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1DDC626-1299-47FC-A163-6634B9224B54}"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xmlns="" val="3225568842"/>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tiff"/><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21.png"/><Relationship Id="rId5" Type="http://schemas.openxmlformats.org/officeDocument/2006/relationships/image" Target="../media/image19.png"/><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jpeg"/><Relationship Id="rId7" Type="http://schemas.openxmlformats.org/officeDocument/2006/relationships/image" Target="../media/image33.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jpeg"/></Relationships>
</file>

<file path=ppt/slides/_rels/slide2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6.xml"/><Relationship Id="rId1" Type="http://schemas.openxmlformats.org/officeDocument/2006/relationships/slideLayout" Target="../slideLayouts/slideLayout19.xml"/><Relationship Id="rId4" Type="http://schemas.openxmlformats.org/officeDocument/2006/relationships/image" Target="../media/image39.jpeg"/></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png"/><Relationship Id="rId1" Type="http://schemas.openxmlformats.org/officeDocument/2006/relationships/slideLayout" Target="../slideLayouts/slideLayout6.xml"/><Relationship Id="rId6" Type="http://schemas.openxmlformats.org/officeDocument/2006/relationships/image" Target="../media/image47.png"/><Relationship Id="rId5" Type="http://schemas.openxmlformats.org/officeDocument/2006/relationships/image" Target="../media/image46.jpeg"/><Relationship Id="rId4" Type="http://schemas.openxmlformats.org/officeDocument/2006/relationships/image" Target="../media/image45.jpeg"/></Relationships>
</file>

<file path=ppt/slides/_rels/slide28.xml.rels><?xml version="1.0" encoding="UTF-8" standalone="yes"?>
<Relationships xmlns="http://schemas.openxmlformats.org/package/2006/relationships"><Relationship Id="rId8" Type="http://schemas.openxmlformats.org/officeDocument/2006/relationships/image" Target="../media/image53.jpeg"/><Relationship Id="rId3" Type="http://schemas.openxmlformats.org/officeDocument/2006/relationships/image" Target="../media/image48.jpeg"/><Relationship Id="rId7" Type="http://schemas.openxmlformats.org/officeDocument/2006/relationships/image" Target="../media/image52.jpe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49.jpeg"/></Relationships>
</file>

<file path=ppt/slides/_rels/slide29.xml.rels><?xml version="1.0" encoding="UTF-8" standalone="yes"?>
<Relationships xmlns="http://schemas.openxmlformats.org/package/2006/relationships"><Relationship Id="rId3" Type="http://schemas.openxmlformats.org/officeDocument/2006/relationships/image" Target="../media/image54.jpeg"/><Relationship Id="rId7" Type="http://schemas.openxmlformats.org/officeDocument/2006/relationships/image" Target="../media/image58.jpe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57.jpeg"/><Relationship Id="rId5" Type="http://schemas.openxmlformats.org/officeDocument/2006/relationships/image" Target="../media/image56.jpeg"/><Relationship Id="rId4" Type="http://schemas.openxmlformats.org/officeDocument/2006/relationships/image" Target="../media/image55.jpeg"/></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62.jpeg"/><Relationship Id="rId5" Type="http://schemas.openxmlformats.org/officeDocument/2006/relationships/image" Target="../media/image61.jpeg"/><Relationship Id="rId4" Type="http://schemas.openxmlformats.org/officeDocument/2006/relationships/image" Target="../media/image60.jpeg"/></Relationships>
</file>

<file path=ppt/slides/_rels/slide31.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6.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33.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microsoft.com/office/2007/relationships/hdphoto" Target="../media/hdphoto2.wdp"/></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microsoft.com/office/2007/relationships/hdphoto" Target="../media/hdphoto2.wdp"/></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cstate="print">
            <a:lum bright="10000" contrast="19000"/>
            <a:extLst>
              <a:ext uri="{BEBA8EAE-BF5A-486C-A8C5-ECC9F3942E4B}">
                <a14:imgProps xmlns:a14="http://schemas.microsoft.com/office/drawing/2010/main" xmlns="">
                  <a14:imgLayer r:embed="rId4">
                    <a14:imgEffect>
                      <a14:sharpenSoften amount="50000"/>
                    </a14:imgEffect>
                  </a14:imgLayer>
                </a14:imgProps>
              </a:ext>
            </a:extLst>
          </a:blip>
          <a:srcRect/>
          <a:stretch>
            <a:fillRect/>
          </a:stretch>
        </p:blipFill>
        <p:spPr bwMode="auto">
          <a:xfrm>
            <a:off x="0" y="0"/>
            <a:ext cx="9144000" cy="6858000"/>
          </a:xfrm>
          <a:prstGeom prst="rect">
            <a:avLst/>
          </a:prstGeom>
          <a:noFill/>
          <a:ln w="9525">
            <a:noFill/>
            <a:miter lim="800000"/>
            <a:headEnd/>
            <a:tailEnd/>
          </a:ln>
        </p:spPr>
      </p:pic>
      <p:sp>
        <p:nvSpPr>
          <p:cNvPr id="2" name="Title 1"/>
          <p:cNvSpPr>
            <a:spLocks noGrp="1"/>
          </p:cNvSpPr>
          <p:nvPr>
            <p:ph type="ctrTitle"/>
          </p:nvPr>
        </p:nvSpPr>
        <p:spPr>
          <a:xfrm>
            <a:off x="0" y="1"/>
            <a:ext cx="9144000" cy="1143000"/>
          </a:xfrm>
        </p:spPr>
        <p:txBody>
          <a:bodyPr>
            <a:normAutofit fontScale="90000"/>
          </a:bodyPr>
          <a:lstStyle/>
          <a:p>
            <a:r>
              <a:rPr lang="en-US" b="1" i="1" dirty="0"/>
              <a:t>Sensitivity of Coastal Zone Ecosystems to Climate </a:t>
            </a:r>
            <a:r>
              <a:rPr lang="en-US" b="1" i="1" dirty="0" smtClean="0"/>
              <a:t>Change</a:t>
            </a:r>
            <a:endParaRPr lang="en-US" b="1" i="1" dirty="0"/>
          </a:p>
        </p:txBody>
      </p:sp>
      <p:sp>
        <p:nvSpPr>
          <p:cNvPr id="3" name="Subtitle 2"/>
          <p:cNvSpPr>
            <a:spLocks noGrp="1"/>
          </p:cNvSpPr>
          <p:nvPr>
            <p:ph type="subTitle" idx="1"/>
          </p:nvPr>
        </p:nvSpPr>
        <p:spPr>
          <a:xfrm>
            <a:off x="6858000" y="4038600"/>
            <a:ext cx="2286000" cy="1295400"/>
          </a:xfrm>
        </p:spPr>
        <p:txBody>
          <a:bodyPr>
            <a:normAutofit/>
          </a:bodyPr>
          <a:lstStyle/>
          <a:p>
            <a:r>
              <a:rPr lang="en-US" sz="2000" dirty="0" smtClean="0">
                <a:solidFill>
                  <a:schemeClr val="bg1"/>
                </a:solidFill>
              </a:rPr>
              <a:t>Candy Feller</a:t>
            </a:r>
          </a:p>
          <a:p>
            <a:r>
              <a:rPr lang="en-US" sz="2000" dirty="0" smtClean="0">
                <a:solidFill>
                  <a:schemeClr val="bg1"/>
                </a:solidFill>
              </a:rPr>
              <a:t>John Parker </a:t>
            </a:r>
          </a:p>
          <a:p>
            <a:r>
              <a:rPr lang="en-US" sz="2000" dirty="0" smtClean="0">
                <a:solidFill>
                  <a:schemeClr val="bg1"/>
                </a:solidFill>
              </a:rPr>
              <a:t>Rick Osman</a:t>
            </a:r>
            <a:endParaRPr lang="en-US" dirty="0"/>
          </a:p>
        </p:txBody>
      </p:sp>
      <p:pic>
        <p:nvPicPr>
          <p:cNvPr id="1027" name="Picture 3" descr="C:\Users\parkerj\AppData\Local\Temp\1\390000f3xcro0.tif"/>
          <p:cNvPicPr>
            <a:picLocks noChangeAspect="1" noChangeArrowheads="1"/>
          </p:cNvPicPr>
          <p:nvPr/>
        </p:nvPicPr>
        <p:blipFill>
          <a:blip r:embed="rId5" cstate="print">
            <a:clrChange>
              <a:clrFrom>
                <a:srgbClr val="1A1915"/>
              </a:clrFrom>
              <a:clrTo>
                <a:srgbClr val="1A1915">
                  <a:alpha val="0"/>
                </a:srgbClr>
              </a:clrTo>
            </a:clrChange>
            <a:extLst>
              <a:ext uri="{28A0092B-C50C-407E-A947-70E740481C1C}">
                <a14:useLocalDpi xmlns:a14="http://schemas.microsoft.com/office/drawing/2010/main" xmlns=""/>
              </a:ext>
            </a:extLst>
          </a:blip>
          <a:srcRect/>
          <a:stretch>
            <a:fillRect/>
          </a:stretch>
        </p:blipFill>
        <p:spPr bwMode="auto">
          <a:xfrm>
            <a:off x="6477000" y="3429000"/>
            <a:ext cx="2667000" cy="617332"/>
          </a:xfrm>
          <a:prstGeom prst="rect">
            <a:avLst/>
          </a:prstGeom>
          <a:noFill/>
        </p:spPr>
      </p:pic>
      <p:pic>
        <p:nvPicPr>
          <p:cNvPr id="1028" name="Picture 4"/>
          <p:cNvPicPr>
            <a:picLocks noChangeAspect="1" noChangeArrowheads="1"/>
          </p:cNvPicPr>
          <p:nvPr/>
        </p:nvPicPr>
        <p:blipFill>
          <a:blip r:embed="rId6" cstate="print">
            <a:clrChange>
              <a:clrFrom>
                <a:srgbClr val="000000"/>
              </a:clrFrom>
              <a:clrTo>
                <a:srgbClr val="000000">
                  <a:alpha val="0"/>
                </a:srgbClr>
              </a:clrTo>
            </a:clrChange>
          </a:blip>
          <a:srcRect/>
          <a:stretch>
            <a:fillRect/>
          </a:stretch>
        </p:blipFill>
        <p:spPr bwMode="auto">
          <a:xfrm>
            <a:off x="6629400" y="5562600"/>
            <a:ext cx="2337955" cy="381000"/>
          </a:xfrm>
          <a:prstGeom prst="rect">
            <a:avLst/>
          </a:prstGeom>
          <a:noFill/>
          <a:ln w="9525">
            <a:noFill/>
            <a:miter lim="800000"/>
            <a:headEnd/>
            <a:tailEnd/>
          </a:ln>
        </p:spPr>
      </p:pic>
      <p:sp>
        <p:nvSpPr>
          <p:cNvPr id="8" name="Subtitle 2"/>
          <p:cNvSpPr txBox="1">
            <a:spLocks/>
          </p:cNvSpPr>
          <p:nvPr/>
        </p:nvSpPr>
        <p:spPr>
          <a:xfrm>
            <a:off x="7162800" y="5943600"/>
            <a:ext cx="1752600" cy="457200"/>
          </a:xfrm>
          <a:prstGeom prst="rect">
            <a:avLst/>
          </a:prstGeom>
        </p:spPr>
        <p:txBody>
          <a:bodyPr vert="horz" lIns="91440" tIns="45720" rIns="91440" bIns="45720" rtlCol="0">
            <a:normAutofit/>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000" b="0" i="0" u="none" strike="noStrike" kern="1200" cap="none" spc="0" normalizeH="0" baseline="0" noProof="0" dirty="0" smtClean="0">
                <a:ln>
                  <a:noFill/>
                </a:ln>
                <a:solidFill>
                  <a:schemeClr val="bg1"/>
                </a:solidFill>
                <a:effectLst/>
                <a:uLnTx/>
                <a:uFillTx/>
                <a:latin typeface="+mn-lt"/>
                <a:ea typeface="+mn-ea"/>
                <a:cs typeface="+mn-cs"/>
              </a:rPr>
              <a:t>Dan</a:t>
            </a:r>
            <a:r>
              <a:rPr kumimoji="0" lang="en-US" sz="2000" b="0" i="0" u="none" strike="noStrike" kern="1200" cap="none" spc="0" normalizeH="0" noProof="0" dirty="0" smtClean="0">
                <a:ln>
                  <a:noFill/>
                </a:ln>
                <a:solidFill>
                  <a:schemeClr val="bg1"/>
                </a:solidFill>
                <a:effectLst/>
                <a:uLnTx/>
                <a:uFillTx/>
                <a:latin typeface="+mn-lt"/>
                <a:ea typeface="+mn-ea"/>
                <a:cs typeface="+mn-cs"/>
              </a:rPr>
              <a:t> Gruner</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p:cNvPicPr>
            <a:picLocks noChangeAspect="1" noChangeArrowheads="1"/>
          </p:cNvPicPr>
          <p:nvPr/>
        </p:nvPicPr>
        <p:blipFill rotWithShape="1">
          <a:blip r:embed="rId3" cstate="print">
            <a:extLst>
              <a:ext uri="{28A0092B-C50C-407E-A947-70E740481C1C}">
                <a14:useLocalDpi xmlns:a14="http://schemas.microsoft.com/office/drawing/2010/main" xmlns=""/>
              </a:ext>
            </a:extLst>
          </a:blip>
          <a:srcRect/>
          <a:stretch/>
        </p:blipFill>
        <p:spPr bwMode="auto">
          <a:xfrm>
            <a:off x="381000" y="1905000"/>
            <a:ext cx="8305800" cy="4466359"/>
          </a:xfrm>
          <a:prstGeom prst="rect">
            <a:avLst/>
          </a:prstGeom>
          <a:noFill/>
          <a:ln w="9525">
            <a:noFill/>
            <a:miter lim="800000"/>
            <a:headEnd/>
            <a:tailEnd/>
          </a:ln>
        </p:spPr>
      </p:pic>
      <p:sp>
        <p:nvSpPr>
          <p:cNvPr id="3" name="Rectangle 2"/>
          <p:cNvSpPr/>
          <p:nvPr/>
        </p:nvSpPr>
        <p:spPr>
          <a:xfrm>
            <a:off x="2743200" y="228600"/>
            <a:ext cx="6400800" cy="1569660"/>
          </a:xfrm>
          <a:prstGeom prst="rect">
            <a:avLst/>
          </a:prstGeom>
        </p:spPr>
        <p:txBody>
          <a:bodyPr wrap="square">
            <a:spAutoFit/>
          </a:bodyPr>
          <a:lstStyle/>
          <a:p>
            <a:pPr algn="ctr"/>
            <a:r>
              <a:rPr lang="en-US" sz="3200" b="1" dirty="0" smtClean="0"/>
              <a:t>Predicted sea level rise</a:t>
            </a:r>
            <a:r>
              <a:rPr lang="en-US" sz="3200" b="1" dirty="0"/>
              <a:t>:</a:t>
            </a:r>
            <a:r>
              <a:rPr lang="en-US" sz="3200" b="1" dirty="0" smtClean="0"/>
              <a:t> </a:t>
            </a:r>
          </a:p>
          <a:p>
            <a:pPr algn="ctr"/>
            <a:r>
              <a:rPr lang="en-US" sz="3200" b="1" dirty="0" smtClean="0"/>
              <a:t>~0.6 meters/100 years</a:t>
            </a:r>
          </a:p>
          <a:p>
            <a:pPr algn="ctr"/>
            <a:r>
              <a:rPr lang="en-US" sz="3200" b="1" dirty="0" smtClean="0"/>
              <a:t>(IPCC, 2007)</a:t>
            </a:r>
            <a:endParaRPr lang="en-US" sz="3200" b="1" dirty="0"/>
          </a:p>
        </p:txBody>
      </p:sp>
      <p:pic>
        <p:nvPicPr>
          <p:cNvPr id="4" name="Picture 3"/>
          <p:cNvPicPr>
            <a:picLocks noChangeAspect="1"/>
          </p:cNvPicPr>
          <p:nvPr/>
        </p:nvPicPr>
        <p:blipFill>
          <a:blip r:embed="rId4" cstate="print"/>
          <a:stretch>
            <a:fillRect/>
          </a:stretch>
        </p:blipFill>
        <p:spPr>
          <a:xfrm>
            <a:off x="304800" y="228600"/>
            <a:ext cx="3048000" cy="1828800"/>
          </a:xfrm>
          <a:prstGeom prst="rect">
            <a:avLst/>
          </a:prstGeom>
        </p:spPr>
      </p:pic>
      <p:sp>
        <p:nvSpPr>
          <p:cNvPr id="6" name="Text Box 4"/>
          <p:cNvSpPr txBox="1">
            <a:spLocks noChangeArrowheads="1"/>
          </p:cNvSpPr>
          <p:nvPr/>
        </p:nvSpPr>
        <p:spPr bwMode="auto">
          <a:xfrm>
            <a:off x="6172200" y="6477000"/>
            <a:ext cx="2819400" cy="276999"/>
          </a:xfrm>
          <a:prstGeom prst="rect">
            <a:avLst/>
          </a:prstGeom>
          <a:noFill/>
          <a:ln w="9525">
            <a:noFill/>
            <a:miter lim="800000"/>
            <a:headEnd/>
            <a:tailEnd/>
          </a:ln>
        </p:spPr>
        <p:txBody>
          <a:bodyPr wrap="square" lIns="0" tIns="0" rIns="0" bIns="0">
            <a:spAutoFit/>
          </a:bodyPr>
          <a:lstStyle/>
          <a:p>
            <a:pPr defTabSz="828675">
              <a:tabLst>
                <a:tab pos="657225" algn="l"/>
                <a:tab pos="1312863" algn="l"/>
                <a:tab pos="1970088" algn="l"/>
                <a:tab pos="2627313" algn="l"/>
                <a:tab pos="3282950" algn="l"/>
                <a:tab pos="3940175" algn="l"/>
                <a:tab pos="4595813" algn="l"/>
                <a:tab pos="5253038" algn="l"/>
                <a:tab pos="5910263" algn="l"/>
              </a:tabLst>
            </a:pPr>
            <a:r>
              <a:rPr lang="en-GB" dirty="0" smtClean="0"/>
              <a:t>Kemp et al </a:t>
            </a:r>
            <a:r>
              <a:rPr lang="en-GB" i="1" dirty="0" smtClean="0"/>
              <a:t>(2011) PNAS</a:t>
            </a:r>
            <a:r>
              <a:rPr lang="en-GB" dirty="0" smtClean="0"/>
              <a:t> </a:t>
            </a:r>
            <a:endParaRPr lang="en-GB" dirty="0">
              <a:ea typeface="宋体" pitchFamily="2" charset="-122"/>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0" y="5105400"/>
            <a:ext cx="11963400" cy="3657600"/>
          </a:xfrm>
          <a:prstGeom prst="rect">
            <a:avLst/>
          </a:prstGeom>
          <a:gradFill flip="none" rotWithShape="1">
            <a:gsLst>
              <a:gs pos="0">
                <a:schemeClr val="accent1">
                  <a:tint val="66000"/>
                  <a:satMod val="160000"/>
                  <a:alpha val="33000"/>
                </a:schemeClr>
              </a:gs>
              <a:gs pos="50000">
                <a:schemeClr val="accent1">
                  <a:tint val="44500"/>
                  <a:satMod val="160000"/>
                </a:schemeClr>
              </a:gs>
              <a:gs pos="100000">
                <a:schemeClr val="accent1">
                  <a:tint val="23500"/>
                  <a:satMod val="160000"/>
                </a:schemeClr>
              </a:gs>
            </a:gsLst>
            <a:lin ang="13500000" scaled="1"/>
            <a:tileRect/>
          </a:gradFill>
          <a:ln w="3810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0" y="0"/>
            <a:ext cx="9144000" cy="10668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18288" y="3438144"/>
            <a:ext cx="9134856" cy="3145536"/>
          </a:xfrm>
          <a:custGeom>
            <a:avLst/>
            <a:gdLst>
              <a:gd name="connsiteX0" fmla="*/ 0 w 9134856"/>
              <a:gd name="connsiteY0" fmla="*/ 0 h 3145536"/>
              <a:gd name="connsiteX1" fmla="*/ 1517904 w 9134856"/>
              <a:gd name="connsiteY1" fmla="*/ 740664 h 3145536"/>
              <a:gd name="connsiteX2" fmla="*/ 4297680 w 9134856"/>
              <a:gd name="connsiteY2" fmla="*/ 1737360 h 3145536"/>
              <a:gd name="connsiteX3" fmla="*/ 6428232 w 9134856"/>
              <a:gd name="connsiteY3" fmla="*/ 2514600 h 3145536"/>
              <a:gd name="connsiteX4" fmla="*/ 9134856 w 9134856"/>
              <a:gd name="connsiteY4" fmla="*/ 3145536 h 31455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34856" h="3145536">
                <a:moveTo>
                  <a:pt x="0" y="0"/>
                </a:moveTo>
                <a:cubicBezTo>
                  <a:pt x="400812" y="225552"/>
                  <a:pt x="801624" y="451104"/>
                  <a:pt x="1517904" y="740664"/>
                </a:cubicBezTo>
                <a:cubicBezTo>
                  <a:pt x="2234184" y="1030224"/>
                  <a:pt x="4297680" y="1737360"/>
                  <a:pt x="4297680" y="1737360"/>
                </a:cubicBezTo>
                <a:cubicBezTo>
                  <a:pt x="5116068" y="2033016"/>
                  <a:pt x="5622036" y="2279904"/>
                  <a:pt x="6428232" y="2514600"/>
                </a:cubicBezTo>
                <a:cubicBezTo>
                  <a:pt x="7234428" y="2749296"/>
                  <a:pt x="8184642" y="2947416"/>
                  <a:pt x="9134856" y="3145536"/>
                </a:cubicBezTo>
              </a:path>
            </a:pathLst>
          </a:custGeom>
          <a:ln w="508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Freeform 7"/>
          <p:cNvSpPr/>
          <p:nvPr/>
        </p:nvSpPr>
        <p:spPr>
          <a:xfrm>
            <a:off x="0" y="3438144"/>
            <a:ext cx="9162288" cy="3410712"/>
          </a:xfrm>
          <a:custGeom>
            <a:avLst/>
            <a:gdLst>
              <a:gd name="connsiteX0" fmla="*/ 9144 w 9162288"/>
              <a:gd name="connsiteY0" fmla="*/ 0 h 3410712"/>
              <a:gd name="connsiteX1" fmla="*/ 1088136 w 9162288"/>
              <a:gd name="connsiteY1" fmla="*/ 576072 h 3410712"/>
              <a:gd name="connsiteX2" fmla="*/ 3639312 w 9162288"/>
              <a:gd name="connsiteY2" fmla="*/ 1545336 h 3410712"/>
              <a:gd name="connsiteX3" fmla="*/ 4434840 w 9162288"/>
              <a:gd name="connsiteY3" fmla="*/ 1810512 h 3410712"/>
              <a:gd name="connsiteX4" fmla="*/ 6227064 w 9162288"/>
              <a:gd name="connsiteY4" fmla="*/ 2487168 h 3410712"/>
              <a:gd name="connsiteX5" fmla="*/ 7946136 w 9162288"/>
              <a:gd name="connsiteY5" fmla="*/ 2935224 h 3410712"/>
              <a:gd name="connsiteX6" fmla="*/ 9153144 w 9162288"/>
              <a:gd name="connsiteY6" fmla="*/ 3172968 h 3410712"/>
              <a:gd name="connsiteX7" fmla="*/ 9162288 w 9162288"/>
              <a:gd name="connsiteY7" fmla="*/ 3410712 h 3410712"/>
              <a:gd name="connsiteX8" fmla="*/ 0 w 9162288"/>
              <a:gd name="connsiteY8" fmla="*/ 3410712 h 3410712"/>
              <a:gd name="connsiteX9" fmla="*/ 9144 w 9162288"/>
              <a:gd name="connsiteY9" fmla="*/ 0 h 3410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162288" h="3410712">
                <a:moveTo>
                  <a:pt x="9144" y="0"/>
                </a:moveTo>
                <a:lnTo>
                  <a:pt x="1088136" y="576072"/>
                </a:lnTo>
                <a:lnTo>
                  <a:pt x="3639312" y="1545336"/>
                </a:lnTo>
                <a:lnTo>
                  <a:pt x="4434840" y="1810512"/>
                </a:lnTo>
                <a:lnTo>
                  <a:pt x="6227064" y="2487168"/>
                </a:lnTo>
                <a:lnTo>
                  <a:pt x="7946136" y="2935224"/>
                </a:lnTo>
                <a:lnTo>
                  <a:pt x="9153144" y="3172968"/>
                </a:lnTo>
                <a:lnTo>
                  <a:pt x="9162288" y="3410712"/>
                </a:lnTo>
                <a:lnTo>
                  <a:pt x="0" y="3410712"/>
                </a:lnTo>
                <a:lnTo>
                  <a:pt x="9144" y="0"/>
                </a:lnTo>
                <a:close/>
              </a:path>
            </a:pathLst>
          </a:custGeom>
          <a:blipFill>
            <a:blip r:embed="rId3"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p:cNvGrpSpPr/>
          <p:nvPr/>
        </p:nvGrpSpPr>
        <p:grpSpPr>
          <a:xfrm rot="16200000">
            <a:off x="3448313" y="3943087"/>
            <a:ext cx="1219200" cy="1562626"/>
            <a:chOff x="2589274" y="1461404"/>
            <a:chExt cx="479403" cy="1524858"/>
          </a:xfrm>
        </p:grpSpPr>
        <p:pic>
          <p:nvPicPr>
            <p:cNvPr id="15" name="Picture 53"/>
            <p:cNvPicPr>
              <a:picLocks noChangeAspect="1" noChangeArrowheads="1"/>
            </p:cNvPicPr>
            <p:nvPr/>
          </p:nvPicPr>
          <p:blipFill>
            <a:blip r:embed="rId4" cstate="print">
              <a:clrChange>
                <a:clrFrom>
                  <a:srgbClr val="000000"/>
                </a:clrFrom>
                <a:clrTo>
                  <a:srgbClr val="000000">
                    <a:alpha val="0"/>
                  </a:srgbClr>
                </a:clrTo>
              </a:clrChange>
            </a:blip>
            <a:srcRect/>
            <a:stretch>
              <a:fillRect/>
            </a:stretch>
          </p:blipFill>
          <p:spPr bwMode="auto">
            <a:xfrm rot="5400000">
              <a:off x="2410240" y="1649324"/>
              <a:ext cx="833120" cy="457280"/>
            </a:xfrm>
            <a:prstGeom prst="rect">
              <a:avLst/>
            </a:prstGeom>
            <a:noFill/>
            <a:ln w="9525">
              <a:noFill/>
              <a:miter lim="800000"/>
              <a:headEnd/>
              <a:tailEnd/>
            </a:ln>
          </p:spPr>
        </p:pic>
        <p:pic>
          <p:nvPicPr>
            <p:cNvPr id="16" name="Picture 53"/>
            <p:cNvPicPr>
              <a:picLocks noChangeAspect="1" noChangeArrowheads="1"/>
            </p:cNvPicPr>
            <p:nvPr/>
          </p:nvPicPr>
          <p:blipFill>
            <a:blip r:embed="rId4" cstate="print">
              <a:clrChange>
                <a:clrFrom>
                  <a:srgbClr val="000000"/>
                </a:clrFrom>
                <a:clrTo>
                  <a:srgbClr val="000000">
                    <a:alpha val="0"/>
                  </a:srgbClr>
                </a:clrTo>
              </a:clrChange>
            </a:blip>
            <a:srcRect/>
            <a:stretch>
              <a:fillRect/>
            </a:stretch>
          </p:blipFill>
          <p:spPr bwMode="auto">
            <a:xfrm rot="5400000" flipH="1">
              <a:off x="2415264" y="1985873"/>
              <a:ext cx="833120" cy="457280"/>
            </a:xfrm>
            <a:prstGeom prst="rect">
              <a:avLst/>
            </a:prstGeom>
            <a:noFill/>
            <a:ln w="9525">
              <a:noFill/>
              <a:miter lim="800000"/>
              <a:headEnd/>
              <a:tailEnd/>
            </a:ln>
          </p:spPr>
        </p:pic>
        <p:pic>
          <p:nvPicPr>
            <p:cNvPr id="17" name="Picture 53"/>
            <p:cNvPicPr>
              <a:picLocks noChangeAspect="1" noChangeArrowheads="1"/>
            </p:cNvPicPr>
            <p:nvPr/>
          </p:nvPicPr>
          <p:blipFill>
            <a:blip r:embed="rId4" cstate="print">
              <a:clrChange>
                <a:clrFrom>
                  <a:srgbClr val="000000"/>
                </a:clrFrom>
                <a:clrTo>
                  <a:srgbClr val="000000">
                    <a:alpha val="0"/>
                  </a:srgbClr>
                </a:clrTo>
              </a:clrChange>
            </a:blip>
            <a:srcRect/>
            <a:stretch>
              <a:fillRect/>
            </a:stretch>
          </p:blipFill>
          <p:spPr bwMode="auto">
            <a:xfrm rot="5400000" flipH="1">
              <a:off x="2423477" y="2209557"/>
              <a:ext cx="833120" cy="457280"/>
            </a:xfrm>
            <a:prstGeom prst="rect">
              <a:avLst/>
            </a:prstGeom>
            <a:noFill/>
            <a:ln w="9525">
              <a:noFill/>
              <a:miter lim="800000"/>
              <a:headEnd/>
              <a:tailEnd/>
            </a:ln>
          </p:spPr>
        </p:pic>
        <p:pic>
          <p:nvPicPr>
            <p:cNvPr id="18" name="Picture 53"/>
            <p:cNvPicPr>
              <a:picLocks noChangeAspect="1" noChangeArrowheads="1"/>
            </p:cNvPicPr>
            <p:nvPr/>
          </p:nvPicPr>
          <p:blipFill>
            <a:blip r:embed="rId4" cstate="print">
              <a:clrChange>
                <a:clrFrom>
                  <a:srgbClr val="000000"/>
                </a:clrFrom>
                <a:clrTo>
                  <a:srgbClr val="000000">
                    <a:alpha val="0"/>
                  </a:srgbClr>
                </a:clrTo>
              </a:clrChange>
            </a:blip>
            <a:srcRect/>
            <a:stretch>
              <a:fillRect/>
            </a:stretch>
          </p:blipFill>
          <p:spPr bwMode="auto">
            <a:xfrm rot="5400000">
              <a:off x="2401354" y="2341062"/>
              <a:ext cx="833120" cy="457280"/>
            </a:xfrm>
            <a:prstGeom prst="rect">
              <a:avLst/>
            </a:prstGeom>
            <a:noFill/>
            <a:ln w="9525">
              <a:noFill/>
              <a:miter lim="800000"/>
              <a:headEnd/>
              <a:tailEnd/>
            </a:ln>
          </p:spPr>
        </p:pic>
      </p:grpSp>
      <p:sp>
        <p:nvSpPr>
          <p:cNvPr id="19" name="Title 18"/>
          <p:cNvSpPr>
            <a:spLocks noGrp="1"/>
          </p:cNvSpPr>
          <p:nvPr>
            <p:ph type="title"/>
          </p:nvPr>
        </p:nvSpPr>
        <p:spPr>
          <a:xfrm>
            <a:off x="0" y="0"/>
            <a:ext cx="9144000" cy="1143000"/>
          </a:xfrm>
        </p:spPr>
        <p:txBody>
          <a:bodyPr>
            <a:normAutofit/>
          </a:bodyPr>
          <a:lstStyle/>
          <a:p>
            <a:r>
              <a:rPr lang="en-US" sz="3600" b="1" dirty="0" smtClean="0">
                <a:solidFill>
                  <a:schemeClr val="bg1"/>
                </a:solidFill>
              </a:rPr>
              <a:t>Sea level rise, coastal wetlands, &amp; land use</a:t>
            </a:r>
            <a:endParaRPr lang="en-US" sz="3600" b="1" dirty="0">
              <a:solidFill>
                <a:schemeClr val="bg1"/>
              </a:solidFill>
            </a:endParaRPr>
          </a:p>
        </p:txBody>
      </p:sp>
      <p:sp>
        <p:nvSpPr>
          <p:cNvPr id="22" name="Rectangle 21"/>
          <p:cNvSpPr/>
          <p:nvPr/>
        </p:nvSpPr>
        <p:spPr>
          <a:xfrm>
            <a:off x="0" y="1371600"/>
            <a:ext cx="9144000" cy="400110"/>
          </a:xfrm>
          <a:prstGeom prst="rect">
            <a:avLst/>
          </a:prstGeom>
        </p:spPr>
        <p:txBody>
          <a:bodyPr wrap="square">
            <a:spAutoFit/>
          </a:bodyPr>
          <a:lstStyle/>
          <a:p>
            <a:pPr algn="ctr"/>
            <a:r>
              <a:rPr lang="en-US" sz="2000" b="1" dirty="0" smtClean="0"/>
              <a:t>Predicted sea level rise: 0.18 to 0.59 meters/100 years (IPCC, 2007)</a:t>
            </a:r>
            <a:endParaRPr lang="en-US" sz="20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3.05556E-6 2.13691E-6 C -0.00243 0.00069 -0.00486 0.00208 -0.00746 0.00208 C -0.01406 0.00208 -0.01649 -0.00532 -0.02239 -0.00786 C -0.03211 -0.02105 -0.03073 -0.02035 -0.04323 -0.02382 C -0.05573 -0.03608 -0.06389 -0.0407 -0.07916 -0.04371 C -0.09236 -0.05574 -0.08038 -0.04625 -0.11493 -0.04972 C -0.121 -0.05042 -0.12691 -0.0525 -0.13281 -0.05365 C -0.13923 -0.05666 -0.14583 -0.05874 -0.15225 -0.06152 C -0.15573 -0.06291 -0.15937 -0.06753 -0.16267 -0.06753 " pathEditMode="relative" ptsTypes="ffffffffA">
                                      <p:cBhvr>
                                        <p:cTn id="6" dur="2000" fill="hold"/>
                                        <p:tgtEl>
                                          <p:spTgt spid="14"/>
                                        </p:tgtEl>
                                        <p:attrNameLst>
                                          <p:attrName>ppt_x</p:attrName>
                                          <p:attrName>ppt_y</p:attrName>
                                        </p:attrNameLst>
                                      </p:cBhvr>
                                    </p:animMotion>
                                  </p:childTnLst>
                                </p:cTn>
                              </p:par>
                              <p:par>
                                <p:cTn id="7" presetID="0" presetClass="path" presetSubtype="0" accel="50000" decel="50000" fill="hold" grpId="0" nodeType="withEffect">
                                  <p:stCondLst>
                                    <p:cond delay="0"/>
                                  </p:stCondLst>
                                  <p:childTnLst>
                                    <p:animMotion origin="layout" path="M 3.33333E-6 4.23682E-6 L -0.00417 -0.08881 " pathEditMode="relative" rAng="0" ptsTypes="AA">
                                      <p:cBhvr>
                                        <p:cTn id="8" dur="2000" fill="hold"/>
                                        <p:tgtEl>
                                          <p:spTgt spid="21"/>
                                        </p:tgtEl>
                                        <p:attrNameLst>
                                          <p:attrName>ppt_x</p:attrName>
                                          <p:attrName>ppt_y</p:attrName>
                                        </p:attrNameLst>
                                      </p:cBhvr>
                                      <p:rCtr x="-200" y="-44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cstate="print">
            <a:lum bright="10000" contrast="19000"/>
            <a:extLst>
              <a:ext uri="{BEBA8EAE-BF5A-486C-A8C5-ECC9F3942E4B}">
                <a14:imgProps xmlns:a14="http://schemas.microsoft.com/office/drawing/2010/main" xmlns="">
                  <a14:imgLayer r:embed="rId4">
                    <a14:imgEffect>
                      <a14:sharpenSoften amount="50000"/>
                    </a14:imgEffect>
                  </a14:imgLayer>
                </a14:imgProps>
              </a:ext>
            </a:extLst>
          </a:blip>
          <a:srcRect/>
          <a:stretch>
            <a:fillRect/>
          </a:stretch>
        </p:blipFill>
        <p:spPr bwMode="auto">
          <a:xfrm>
            <a:off x="0" y="0"/>
            <a:ext cx="9144000" cy="6858000"/>
          </a:xfrm>
          <a:prstGeom prst="rect">
            <a:avLst/>
          </a:prstGeom>
          <a:noFill/>
          <a:ln w="9525">
            <a:noFill/>
            <a:miter lim="800000"/>
            <a:headEnd/>
            <a:tailEnd/>
          </a:ln>
        </p:spPr>
      </p:pic>
    </p:spTree>
    <p:extLst>
      <p:ext uri="{BB962C8B-B14F-4D97-AF65-F5344CB8AC3E}">
        <p14:creationId xmlns:p14="http://schemas.microsoft.com/office/powerpoint/2010/main" xmlns="" val="293683882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0" y="5105400"/>
            <a:ext cx="11963400" cy="3657600"/>
          </a:xfrm>
          <a:prstGeom prst="rect">
            <a:avLst/>
          </a:prstGeom>
          <a:gradFill flip="none" rotWithShape="1">
            <a:gsLst>
              <a:gs pos="0">
                <a:schemeClr val="accent1">
                  <a:tint val="66000"/>
                  <a:satMod val="160000"/>
                  <a:alpha val="33000"/>
                </a:schemeClr>
              </a:gs>
              <a:gs pos="50000">
                <a:schemeClr val="accent1">
                  <a:tint val="44500"/>
                  <a:satMod val="160000"/>
                </a:schemeClr>
              </a:gs>
              <a:gs pos="100000">
                <a:schemeClr val="accent1">
                  <a:tint val="23500"/>
                  <a:satMod val="160000"/>
                </a:schemeClr>
              </a:gs>
            </a:gsLst>
            <a:lin ang="13500000" scaled="1"/>
            <a:tileRect/>
          </a:gradFill>
          <a:ln w="3810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0" y="0"/>
            <a:ext cx="9144000" cy="10668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18288" y="3438144"/>
            <a:ext cx="9134856" cy="3145536"/>
          </a:xfrm>
          <a:custGeom>
            <a:avLst/>
            <a:gdLst>
              <a:gd name="connsiteX0" fmla="*/ 0 w 9134856"/>
              <a:gd name="connsiteY0" fmla="*/ 0 h 3145536"/>
              <a:gd name="connsiteX1" fmla="*/ 1517904 w 9134856"/>
              <a:gd name="connsiteY1" fmla="*/ 740664 h 3145536"/>
              <a:gd name="connsiteX2" fmla="*/ 4297680 w 9134856"/>
              <a:gd name="connsiteY2" fmla="*/ 1737360 h 3145536"/>
              <a:gd name="connsiteX3" fmla="*/ 6428232 w 9134856"/>
              <a:gd name="connsiteY3" fmla="*/ 2514600 h 3145536"/>
              <a:gd name="connsiteX4" fmla="*/ 9134856 w 9134856"/>
              <a:gd name="connsiteY4" fmla="*/ 3145536 h 31455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34856" h="3145536">
                <a:moveTo>
                  <a:pt x="0" y="0"/>
                </a:moveTo>
                <a:cubicBezTo>
                  <a:pt x="400812" y="225552"/>
                  <a:pt x="801624" y="451104"/>
                  <a:pt x="1517904" y="740664"/>
                </a:cubicBezTo>
                <a:cubicBezTo>
                  <a:pt x="2234184" y="1030224"/>
                  <a:pt x="4297680" y="1737360"/>
                  <a:pt x="4297680" y="1737360"/>
                </a:cubicBezTo>
                <a:cubicBezTo>
                  <a:pt x="5116068" y="2033016"/>
                  <a:pt x="5622036" y="2279904"/>
                  <a:pt x="6428232" y="2514600"/>
                </a:cubicBezTo>
                <a:cubicBezTo>
                  <a:pt x="7234428" y="2749296"/>
                  <a:pt x="8184642" y="2947416"/>
                  <a:pt x="9134856" y="3145536"/>
                </a:cubicBezTo>
              </a:path>
            </a:pathLst>
          </a:custGeom>
          <a:ln w="508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Freeform 7"/>
          <p:cNvSpPr/>
          <p:nvPr/>
        </p:nvSpPr>
        <p:spPr>
          <a:xfrm>
            <a:off x="0" y="3438144"/>
            <a:ext cx="9162288" cy="3410712"/>
          </a:xfrm>
          <a:custGeom>
            <a:avLst/>
            <a:gdLst>
              <a:gd name="connsiteX0" fmla="*/ 9144 w 9162288"/>
              <a:gd name="connsiteY0" fmla="*/ 0 h 3410712"/>
              <a:gd name="connsiteX1" fmla="*/ 1088136 w 9162288"/>
              <a:gd name="connsiteY1" fmla="*/ 576072 h 3410712"/>
              <a:gd name="connsiteX2" fmla="*/ 3639312 w 9162288"/>
              <a:gd name="connsiteY2" fmla="*/ 1545336 h 3410712"/>
              <a:gd name="connsiteX3" fmla="*/ 4434840 w 9162288"/>
              <a:gd name="connsiteY3" fmla="*/ 1810512 h 3410712"/>
              <a:gd name="connsiteX4" fmla="*/ 6227064 w 9162288"/>
              <a:gd name="connsiteY4" fmla="*/ 2487168 h 3410712"/>
              <a:gd name="connsiteX5" fmla="*/ 7946136 w 9162288"/>
              <a:gd name="connsiteY5" fmla="*/ 2935224 h 3410712"/>
              <a:gd name="connsiteX6" fmla="*/ 9153144 w 9162288"/>
              <a:gd name="connsiteY6" fmla="*/ 3172968 h 3410712"/>
              <a:gd name="connsiteX7" fmla="*/ 9162288 w 9162288"/>
              <a:gd name="connsiteY7" fmla="*/ 3410712 h 3410712"/>
              <a:gd name="connsiteX8" fmla="*/ 0 w 9162288"/>
              <a:gd name="connsiteY8" fmla="*/ 3410712 h 3410712"/>
              <a:gd name="connsiteX9" fmla="*/ 9144 w 9162288"/>
              <a:gd name="connsiteY9" fmla="*/ 0 h 3410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162288" h="3410712">
                <a:moveTo>
                  <a:pt x="9144" y="0"/>
                </a:moveTo>
                <a:lnTo>
                  <a:pt x="1088136" y="576072"/>
                </a:lnTo>
                <a:lnTo>
                  <a:pt x="3639312" y="1545336"/>
                </a:lnTo>
                <a:lnTo>
                  <a:pt x="4434840" y="1810512"/>
                </a:lnTo>
                <a:lnTo>
                  <a:pt x="6227064" y="2487168"/>
                </a:lnTo>
                <a:lnTo>
                  <a:pt x="7946136" y="2935224"/>
                </a:lnTo>
                <a:lnTo>
                  <a:pt x="9153144" y="3172968"/>
                </a:lnTo>
                <a:lnTo>
                  <a:pt x="9162288" y="3410712"/>
                </a:lnTo>
                <a:lnTo>
                  <a:pt x="0" y="3410712"/>
                </a:lnTo>
                <a:lnTo>
                  <a:pt x="9144" y="0"/>
                </a:lnTo>
                <a:close/>
              </a:path>
            </a:pathLst>
          </a:custGeom>
          <a:blipFill>
            <a:blip r:embed="rId3"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itle 18"/>
          <p:cNvSpPr>
            <a:spLocks noGrp="1"/>
          </p:cNvSpPr>
          <p:nvPr>
            <p:ph type="title"/>
          </p:nvPr>
        </p:nvSpPr>
        <p:spPr>
          <a:xfrm>
            <a:off x="0" y="0"/>
            <a:ext cx="9144000" cy="1143000"/>
          </a:xfrm>
        </p:spPr>
        <p:txBody>
          <a:bodyPr>
            <a:normAutofit/>
          </a:bodyPr>
          <a:lstStyle/>
          <a:p>
            <a:r>
              <a:rPr lang="en-US" sz="3600" b="1" dirty="0" smtClean="0">
                <a:solidFill>
                  <a:schemeClr val="bg1"/>
                </a:solidFill>
              </a:rPr>
              <a:t>Sea level rise, coastal wetlands, &amp; land use</a:t>
            </a:r>
            <a:endParaRPr lang="en-US" sz="3600" b="1" dirty="0">
              <a:solidFill>
                <a:schemeClr val="bg1"/>
              </a:solidFill>
            </a:endParaRPr>
          </a:p>
        </p:txBody>
      </p:sp>
      <p:pic>
        <p:nvPicPr>
          <p:cNvPr id="12" name="Picture 2"/>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152400" y="3048000"/>
            <a:ext cx="3048000" cy="1762103"/>
          </a:xfrm>
          <a:prstGeom prst="rect">
            <a:avLst/>
          </a:prstGeom>
          <a:noFill/>
          <a:ln w="9525">
            <a:noFill/>
            <a:miter lim="800000"/>
            <a:headEnd/>
            <a:tailEnd/>
          </a:ln>
        </p:spPr>
      </p:pic>
      <p:pic>
        <p:nvPicPr>
          <p:cNvPr id="15" name="Picture 53"/>
          <p:cNvPicPr>
            <a:picLocks noChangeAspect="1" noChangeArrowheads="1"/>
          </p:cNvPicPr>
          <p:nvPr/>
        </p:nvPicPr>
        <p:blipFill>
          <a:blip r:embed="rId5" cstate="print">
            <a:clrChange>
              <a:clrFrom>
                <a:srgbClr val="000000"/>
              </a:clrFrom>
              <a:clrTo>
                <a:srgbClr val="000000">
                  <a:alpha val="0"/>
                </a:srgbClr>
              </a:clrTo>
            </a:clrChange>
          </a:blip>
          <a:srcRect/>
          <a:stretch>
            <a:fillRect/>
          </a:stretch>
        </p:blipFill>
        <p:spPr bwMode="auto">
          <a:xfrm>
            <a:off x="3276600" y="4148464"/>
            <a:ext cx="853755" cy="1162938"/>
          </a:xfrm>
          <a:prstGeom prst="rect">
            <a:avLst/>
          </a:prstGeom>
          <a:noFill/>
          <a:ln w="9525">
            <a:noFill/>
            <a:miter lim="800000"/>
            <a:headEnd/>
            <a:tailEnd/>
          </a:ln>
        </p:spPr>
      </p:pic>
      <p:pic>
        <p:nvPicPr>
          <p:cNvPr id="16" name="Picture 53"/>
          <p:cNvPicPr>
            <a:picLocks noChangeAspect="1" noChangeArrowheads="1"/>
          </p:cNvPicPr>
          <p:nvPr/>
        </p:nvPicPr>
        <p:blipFill>
          <a:blip r:embed="rId5" cstate="print">
            <a:clrChange>
              <a:clrFrom>
                <a:srgbClr val="000000"/>
              </a:clrFrom>
              <a:clrTo>
                <a:srgbClr val="000000">
                  <a:alpha val="0"/>
                </a:srgbClr>
              </a:clrTo>
            </a:clrChange>
          </a:blip>
          <a:srcRect/>
          <a:stretch>
            <a:fillRect/>
          </a:stretch>
        </p:blipFill>
        <p:spPr bwMode="auto">
          <a:xfrm flipH="1">
            <a:off x="3621485" y="4135687"/>
            <a:ext cx="853755" cy="1162938"/>
          </a:xfrm>
          <a:prstGeom prst="rect">
            <a:avLst/>
          </a:prstGeom>
          <a:noFill/>
          <a:ln w="9525">
            <a:noFill/>
            <a:miter lim="800000"/>
            <a:headEnd/>
            <a:tailEnd/>
          </a:ln>
        </p:spPr>
      </p:pic>
      <p:pic>
        <p:nvPicPr>
          <p:cNvPr id="17" name="Picture 53"/>
          <p:cNvPicPr>
            <a:picLocks noChangeAspect="1" noChangeArrowheads="1"/>
          </p:cNvPicPr>
          <p:nvPr/>
        </p:nvPicPr>
        <p:blipFill>
          <a:blip r:embed="rId5" cstate="print">
            <a:clrChange>
              <a:clrFrom>
                <a:srgbClr val="000000"/>
              </a:clrFrom>
              <a:clrTo>
                <a:srgbClr val="000000">
                  <a:alpha val="0"/>
                </a:srgbClr>
              </a:clrTo>
            </a:clrChange>
          </a:blip>
          <a:srcRect/>
          <a:stretch>
            <a:fillRect/>
          </a:stretch>
        </p:blipFill>
        <p:spPr bwMode="auto">
          <a:xfrm flipH="1">
            <a:off x="3810000" y="4191000"/>
            <a:ext cx="853755" cy="1162938"/>
          </a:xfrm>
          <a:prstGeom prst="rect">
            <a:avLst/>
          </a:prstGeom>
          <a:noFill/>
          <a:ln w="9525">
            <a:noFill/>
            <a:miter lim="800000"/>
            <a:headEnd/>
            <a:tailEnd/>
          </a:ln>
        </p:spPr>
      </p:pic>
      <p:pic>
        <p:nvPicPr>
          <p:cNvPr id="7170" name="Picture 2"/>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1981200" y="4114800"/>
            <a:ext cx="1428750" cy="762000"/>
          </a:xfrm>
          <a:prstGeom prst="rect">
            <a:avLst/>
          </a:prstGeom>
          <a:noFill/>
          <a:ln w="9525">
            <a:noFill/>
            <a:miter lim="800000"/>
            <a:headEnd/>
            <a:tailEnd/>
          </a:ln>
        </p:spPr>
      </p:pic>
      <p:sp>
        <p:nvSpPr>
          <p:cNvPr id="27" name="Rectangle 26"/>
          <p:cNvSpPr/>
          <p:nvPr/>
        </p:nvSpPr>
        <p:spPr>
          <a:xfrm>
            <a:off x="0" y="1371600"/>
            <a:ext cx="9144000" cy="400110"/>
          </a:xfrm>
          <a:prstGeom prst="rect">
            <a:avLst/>
          </a:prstGeom>
        </p:spPr>
        <p:txBody>
          <a:bodyPr wrap="square">
            <a:spAutoFit/>
          </a:bodyPr>
          <a:lstStyle/>
          <a:p>
            <a:pPr algn="ctr"/>
            <a:r>
              <a:rPr lang="en-US" sz="2000" b="1" dirty="0" smtClean="0"/>
              <a:t>Predicted sea level rise: 0.18 to 0.59 meters/100 years (IPCC, 2007)</a:t>
            </a:r>
            <a:endParaRPr lang="en-US" sz="20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3.33333E-6 4.23682E-6 L -0.00417 -0.08881 " pathEditMode="relative" rAng="0" ptsTypes="AA">
                                      <p:cBhvr>
                                        <p:cTn id="6" dur="2000" fill="hold"/>
                                        <p:tgtEl>
                                          <p:spTgt spid="21"/>
                                        </p:tgtEl>
                                        <p:attrNameLst>
                                          <p:attrName>ppt_x</p:attrName>
                                          <p:attrName>ppt_y</p:attrName>
                                        </p:attrNameLst>
                                      </p:cBhvr>
                                      <p:rCtr x="-200" y="-4400"/>
                                    </p:animMotion>
                                  </p:childTnLst>
                                </p:cTn>
                              </p:par>
                              <p:par>
                                <p:cTn id="7" presetID="0" presetClass="path" presetSubtype="0" accel="50000" decel="50000" fill="hold" nodeType="withEffect">
                                  <p:stCondLst>
                                    <p:cond delay="0"/>
                                  </p:stCondLst>
                                  <p:childTnLst>
                                    <p:animMotion origin="layout" path="M 5.55556E-7 -1.11111E-6 C -0.00416 -0.00555 -0.00902 -0.00925 -0.01458 -0.01111 C -0.01822 -0.01435 -0.02326 -0.01574 -0.0276 -0.01666 C -0.03038 -0.01851 -0.02899 -0.01805 -0.03177 -0.01805 " pathEditMode="relative" ptsTypes="fffA">
                                      <p:cBhvr>
                                        <p:cTn id="8" dur="2000" fill="hold"/>
                                        <p:tgtEl>
                                          <p:spTgt spid="15"/>
                                        </p:tgtEl>
                                        <p:attrNameLst>
                                          <p:attrName>ppt_x</p:attrName>
                                          <p:attrName>ppt_y</p:attrName>
                                        </p:attrNameLst>
                                      </p:cBhvr>
                                    </p:animMotion>
                                  </p:childTnLst>
                                </p:cTn>
                              </p:par>
                              <p:par>
                                <p:cTn id="9" presetID="0" presetClass="path" presetSubtype="0" accel="50000" decel="50000" fill="hold" nodeType="withEffect">
                                  <p:stCondLst>
                                    <p:cond delay="0"/>
                                  </p:stCondLst>
                                  <p:childTnLst>
                                    <p:animMotion origin="layout" path="M -8.33333E-7 -1.73472E-18 C -0.00347 -0.00116 -0.00642 -0.00393 -0.0099 -0.00486 C -0.01615 -0.00671 -0.0224 -0.00949 -0.02865 -0.01111 C -0.04375 -0.01065 -0.05729 -0.00833 -0.07188 -0.00833 " pathEditMode="relative" ptsTypes="fffA">
                                      <p:cBhvr>
                                        <p:cTn id="10" dur="2000" fill="hold"/>
                                        <p:tgtEl>
                                          <p:spTgt spid="17"/>
                                        </p:tgtEl>
                                        <p:attrNameLst>
                                          <p:attrName>ppt_x</p:attrName>
                                          <p:attrName>ppt_y</p:attrName>
                                        </p:attrNameLst>
                                      </p:cBhvr>
                                    </p:animMotion>
                                  </p:childTnLst>
                                </p:cTn>
                              </p:par>
                              <p:par>
                                <p:cTn id="11" presetID="0" presetClass="path" presetSubtype="0" accel="50000" decel="50000" fill="hold" nodeType="withEffect">
                                  <p:stCondLst>
                                    <p:cond delay="0"/>
                                  </p:stCondLst>
                                  <p:childTnLst>
                                    <p:animMotion origin="layout" path="M 8.33333E-7 4.81481E-6 C -0.00504 -0.0044 -0.01181 -0.00533 -0.01771 -0.00625 C -0.025 -0.00857 -0.03212 -0.01158 -0.03906 -0.01459 C -0.0415 -0.01574 -0.04184 -0.01482 -0.04375 -0.01598 C -0.04775 -0.01852 -0.05156 -0.02084 -0.05573 -0.02292 C -0.05938 -0.02477 -0.06337 -0.0257 -0.06719 -0.02709 C -0.06875 -0.02755 -0.07031 -0.02848 -0.07188 -0.02917 C -0.07292 -0.02963 -0.075 -0.03056 -0.075 -0.03056 " pathEditMode="relative" ptsTypes="fffffffA">
                                      <p:cBhvr>
                                        <p:cTn id="12" dur="2000" fill="hold"/>
                                        <p:tgtEl>
                                          <p:spTgt spid="16"/>
                                        </p:tgtEl>
                                        <p:attrNameLst>
                                          <p:attrName>ppt_x</p:attrName>
                                          <p:attrName>ppt_y</p:attrName>
                                        </p:attrNameLst>
                                      </p:cBhvr>
                                    </p:animMotion>
                                  </p:childTnLst>
                                </p:cTn>
                              </p:par>
                              <p:par>
                                <p:cTn id="13" presetID="1" presetClass="exit" presetSubtype="0" fill="hold" nodeType="withEffect">
                                  <p:stCondLst>
                                    <p:cond delay="0"/>
                                  </p:stCondLst>
                                  <p:childTnLst>
                                    <p:set>
                                      <p:cBhvr>
                                        <p:cTn id="14" dur="1" fill="hold">
                                          <p:stCondLst>
                                            <p:cond delay="0"/>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195" name="Picture 3"/>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3" name="Title 1"/>
          <p:cNvSpPr txBox="1">
            <a:spLocks/>
          </p:cNvSpPr>
          <p:nvPr/>
        </p:nvSpPr>
        <p:spPr>
          <a:xfrm>
            <a:off x="0" y="1"/>
            <a:ext cx="9144000" cy="1143000"/>
          </a:xfrm>
          <a:prstGeom prst="rect">
            <a:avLst/>
          </a:prstGeom>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i="1" dirty="0" smtClean="0"/>
              <a:t>Sea level ‘squeeze’</a:t>
            </a:r>
            <a:endParaRPr lang="en-US" b="1" i="1"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6354" name="Picture 2" descr="shrimp-farm-on-coast"/>
          <p:cNvPicPr>
            <a:picLocks noGrp="1" noChangeAspect="1" noChangeArrowheads="1"/>
          </p:cNvPicPr>
          <p:nvPr>
            <p:ph/>
          </p:nvPr>
        </p:nvPicPr>
        <p:blipFill>
          <a:blip r:embed="rId3" cstate="print"/>
          <a:srcRect/>
          <a:stretch>
            <a:fillRect/>
          </a:stretch>
        </p:blipFill>
        <p:spPr>
          <a:xfrm>
            <a:off x="709684" y="723899"/>
            <a:ext cx="7716108" cy="5792233"/>
          </a:xfrm>
          <a:prstGeom prst="rect">
            <a:avLst/>
          </a:prstGeom>
          <a:ln w="19050">
            <a:solidFill>
              <a:schemeClr val="tx1"/>
            </a:solidFill>
          </a:ln>
          <a:effectLst>
            <a:outerShdw blurRad="292100" dist="139700" dir="2700000" algn="tl" rotWithShape="0">
              <a:srgbClr val="333333">
                <a:alpha val="65000"/>
              </a:srgbClr>
            </a:outerShdw>
          </a:effectLst>
        </p:spPr>
      </p:pic>
      <p:sp>
        <p:nvSpPr>
          <p:cNvPr id="44035" name="Text Box 3"/>
          <p:cNvSpPr txBox="1">
            <a:spLocks noChangeArrowheads="1"/>
          </p:cNvSpPr>
          <p:nvPr/>
        </p:nvSpPr>
        <p:spPr bwMode="auto">
          <a:xfrm>
            <a:off x="631825" y="284163"/>
            <a:ext cx="5572935" cy="369332"/>
          </a:xfrm>
          <a:prstGeom prst="rect">
            <a:avLst/>
          </a:prstGeom>
          <a:noFill/>
          <a:ln w="9525">
            <a:noFill/>
            <a:miter lim="800000"/>
            <a:headEnd/>
            <a:tailEnd/>
          </a:ln>
        </p:spPr>
        <p:txBody>
          <a:bodyPr wrap="none">
            <a:spAutoFit/>
          </a:bodyPr>
          <a:lstStyle/>
          <a:p>
            <a:r>
              <a:rPr lang="en-US" sz="1800" dirty="0" smtClean="0">
                <a:effectLst/>
                <a:latin typeface="Maiandra GD" pitchFamily="34" charset="0"/>
              </a:rPr>
              <a:t>…conversion of coastal wetlands into shrimp farms</a:t>
            </a:r>
            <a:endParaRPr lang="en-US" sz="1800" dirty="0">
              <a:effectLst/>
              <a:latin typeface="Maiandra GD" pitchFamily="34" charset="0"/>
            </a:endParaRPr>
          </a:p>
        </p:txBody>
      </p:sp>
    </p:spTree>
    <p:extLst>
      <p:ext uri="{BB962C8B-B14F-4D97-AF65-F5344CB8AC3E}">
        <p14:creationId xmlns:p14="http://schemas.microsoft.com/office/powerpoint/2010/main" xmlns="" val="568096739"/>
      </p:ext>
    </p:extLst>
  </p:cSld>
  <p:clrMapOvr>
    <a:masterClrMapping/>
  </p:clrMapOvr>
  <p:transition>
    <p:fade thruBlk="1"/>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ailand shrimp farms.jpg"/>
          <p:cNvPicPr>
            <a:picLocks noChangeAspect="1"/>
          </p:cNvPicPr>
          <p:nvPr/>
        </p:nvPicPr>
        <p:blipFill>
          <a:blip r:embed="rId3" cstate="print">
            <a:extLst>
              <a:ext uri="{28A0092B-C50C-407E-A947-70E740481C1C}">
                <a14:useLocalDpi xmlns:a14="http://schemas.microsoft.com/office/drawing/2010/main" xmlns=""/>
              </a:ext>
            </a:extLst>
          </a:blip>
          <a:srcRect/>
          <a:stretch>
            <a:fillRect/>
          </a:stretch>
        </p:blipFill>
        <p:spPr>
          <a:xfrm>
            <a:off x="0" y="0"/>
            <a:ext cx="9167433" cy="7162800"/>
          </a:xfrm>
          <a:prstGeom prst="rect">
            <a:avLst/>
          </a:prstGeom>
          <a:ln>
            <a:solidFill>
              <a:srgbClr val="000000"/>
            </a:solidFill>
          </a:ln>
          <a:effectLst>
            <a:outerShdw blurRad="292100" dist="139700" dir="2700000" algn="tl" rotWithShape="0">
              <a:srgbClr val="333333">
                <a:alpha val="65000"/>
              </a:srgbClr>
            </a:outerShdw>
          </a:effectLst>
        </p:spPr>
      </p:pic>
      <p:sp>
        <p:nvSpPr>
          <p:cNvPr id="8" name="TextBox 7"/>
          <p:cNvSpPr txBox="1"/>
          <p:nvPr/>
        </p:nvSpPr>
        <p:spPr>
          <a:xfrm>
            <a:off x="3343701" y="6175612"/>
            <a:ext cx="5554639" cy="646331"/>
          </a:xfrm>
          <a:prstGeom prst="rect">
            <a:avLst/>
          </a:prstGeom>
          <a:noFill/>
        </p:spPr>
        <p:txBody>
          <a:bodyPr wrap="square" rtlCol="0">
            <a:spAutoFit/>
          </a:bodyPr>
          <a:lstStyle/>
          <a:p>
            <a:r>
              <a:rPr lang="en-US" sz="1800" dirty="0" smtClean="0">
                <a:solidFill>
                  <a:schemeClr val="bg1"/>
                </a:solidFill>
                <a:latin typeface="Maiandra GD" pitchFamily="34" charset="0"/>
              </a:rPr>
              <a:t>…conversion of mangrove forests to shrimp farms in Thailand</a:t>
            </a:r>
            <a:endParaRPr lang="en-US" sz="1800" dirty="0">
              <a:solidFill>
                <a:schemeClr val="bg1"/>
              </a:solidFill>
              <a:latin typeface="Maiandra GD" pitchFamily="34" charset="0"/>
            </a:endParaRPr>
          </a:p>
        </p:txBody>
      </p:sp>
    </p:spTree>
    <p:extLst>
      <p:ext uri="{BB962C8B-B14F-4D97-AF65-F5344CB8AC3E}">
        <p14:creationId xmlns:p14="http://schemas.microsoft.com/office/powerpoint/2010/main" xmlns="" val="227939897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xmlns=""/>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0" y="11432"/>
            <a:ext cx="9144000" cy="1143000"/>
          </a:xfrm>
        </p:spPr>
        <p:txBody>
          <a:bodyPr>
            <a:noAutofit/>
          </a:bodyPr>
          <a:lstStyle/>
          <a:p>
            <a:r>
              <a:rPr lang="en-US" sz="2800" dirty="0" smtClean="0">
                <a:solidFill>
                  <a:srgbClr val="FFFFFF"/>
                </a:solidFill>
              </a:rPr>
              <a:t>Objective 1</a:t>
            </a:r>
            <a:r>
              <a:rPr lang="en-US" sz="2800" dirty="0">
                <a:solidFill>
                  <a:srgbClr val="FFFFFF"/>
                </a:solidFill>
              </a:rPr>
              <a:t/>
            </a:r>
            <a:br>
              <a:rPr lang="en-US" sz="2800" dirty="0">
                <a:solidFill>
                  <a:srgbClr val="FFFFFF"/>
                </a:solidFill>
              </a:rPr>
            </a:br>
            <a:r>
              <a:rPr lang="en-US" sz="2800" dirty="0" smtClean="0">
                <a:solidFill>
                  <a:srgbClr val="FFFFFF"/>
                </a:solidFill>
              </a:rPr>
              <a:t>Establish past &amp; present mangrove distribution in Florida</a:t>
            </a:r>
            <a:endParaRPr lang="en-US" sz="2800" dirty="0">
              <a:solidFill>
                <a:srgbClr val="FFFFFF"/>
              </a:solidFill>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2179616" y="26215688"/>
            <a:ext cx="11766831" cy="2800767"/>
          </a:xfrm>
          <a:prstGeom prst="rect">
            <a:avLst/>
          </a:prstGeom>
          <a:noFill/>
        </p:spPr>
        <p:txBody>
          <a:bodyPr wrap="square" rtlCol="0">
            <a:spAutoFit/>
          </a:bodyPr>
          <a:lstStyle/>
          <a:p>
            <a:pPr algn="just"/>
            <a:r>
              <a:rPr lang="en-US" sz="4400" b="1" i="1" dirty="0">
                <a:latin typeface="Arial" pitchFamily="34" charset="0"/>
                <a:cs typeface="Arial" pitchFamily="34" charset="0"/>
              </a:rPr>
              <a:t>Figure </a:t>
            </a:r>
            <a:r>
              <a:rPr lang="en-US" sz="4400" b="1" i="1" dirty="0" smtClean="0">
                <a:latin typeface="Arial" pitchFamily="34" charset="0"/>
                <a:cs typeface="Arial" pitchFamily="34" charset="0"/>
              </a:rPr>
              <a:t>2.</a:t>
            </a:r>
            <a:r>
              <a:rPr lang="en-US" sz="4400" i="1" dirty="0" smtClean="0">
                <a:latin typeface="Arial" pitchFamily="34" charset="0"/>
                <a:cs typeface="Arial" pitchFamily="34" charset="0"/>
              </a:rPr>
              <a:t> </a:t>
            </a:r>
            <a:r>
              <a:rPr lang="en-US" sz="4400" i="1" dirty="0">
                <a:latin typeface="Arial" pitchFamily="34" charset="0"/>
                <a:cs typeface="Arial" pitchFamily="34" charset="0"/>
              </a:rPr>
              <a:t>Unsupervised classification image analysis distinguishes mangrove from salt marsh in two areas of mangrove encroachment: Merritt Island, FL (top row) and South Padre Island, TX (bottom row). At left are grayscale images taken from </a:t>
            </a:r>
            <a:r>
              <a:rPr lang="en-US" sz="4400" i="1" dirty="0" err="1">
                <a:latin typeface="Arial" pitchFamily="34" charset="0"/>
                <a:cs typeface="Arial" pitchFamily="34" charset="0"/>
              </a:rPr>
              <a:t>QuickBird</a:t>
            </a:r>
            <a:r>
              <a:rPr lang="en-US" sz="4400" i="1" dirty="0">
                <a:latin typeface="Arial" pitchFamily="34" charset="0"/>
                <a:cs typeface="Arial" pitchFamily="34" charset="0"/>
              </a:rPr>
              <a:t> satellite, at right are results of classification with mangrove pixels highlighted in red. Methods following </a:t>
            </a:r>
            <a:r>
              <a:rPr lang="en-US" sz="4400" i="1" dirty="0" err="1">
                <a:latin typeface="Arial" pitchFamily="34" charset="0"/>
                <a:cs typeface="Arial" pitchFamily="34" charset="0"/>
              </a:rPr>
              <a:t>Everitt</a:t>
            </a:r>
            <a:r>
              <a:rPr lang="en-US" sz="4400" i="1" dirty="0">
                <a:latin typeface="Arial" pitchFamily="34" charset="0"/>
                <a:cs typeface="Arial" pitchFamily="34" charset="0"/>
              </a:rPr>
              <a:t> 2008</a:t>
            </a:r>
            <a:r>
              <a:rPr lang="en-US" sz="4400" i="1" dirty="0" smtClean="0">
                <a:latin typeface="Arial" pitchFamily="34" charset="0"/>
                <a:cs typeface="Arial" pitchFamily="34" charset="0"/>
              </a:rPr>
              <a:t>.  </a:t>
            </a:r>
            <a:endParaRPr lang="en-US" sz="4400" dirty="0">
              <a:latin typeface="Arial" pitchFamily="34" charset="0"/>
              <a:cs typeface="Arial" pitchFamily="34" charset="0"/>
            </a:endParaRPr>
          </a:p>
        </p:txBody>
      </p:sp>
      <p:pic>
        <p:nvPicPr>
          <p:cNvPr id="10" name="Picture 2"/>
          <p:cNvPicPr>
            <a:picLocks noChangeAspect="1" noChangeArrowheads="1"/>
          </p:cNvPicPr>
          <p:nvPr/>
        </p:nvPicPr>
        <p:blipFill>
          <a:blip r:embed="rId2" cstate="print">
            <a:extLst>
              <a:ext uri="{28A0092B-C50C-407E-A947-70E740481C1C}">
                <a14:useLocalDpi xmlns:a14="http://schemas.microsoft.com/office/drawing/2010/main" xmlns=""/>
              </a:ext>
            </a:extLst>
          </a:blip>
          <a:srcRect/>
          <a:stretch>
            <a:fillRect/>
          </a:stretch>
        </p:blipFill>
        <p:spPr bwMode="auto">
          <a:xfrm>
            <a:off x="0" y="102762"/>
            <a:ext cx="9078213" cy="6781800"/>
          </a:xfrm>
          <a:prstGeom prst="rect">
            <a:avLst/>
          </a:prstGeom>
          <a:noFill/>
        </p:spPr>
      </p:pic>
    </p:spTree>
    <p:extLst>
      <p:ext uri="{BB962C8B-B14F-4D97-AF65-F5344CB8AC3E}">
        <p14:creationId xmlns:p14="http://schemas.microsoft.com/office/powerpoint/2010/main" xmlns="" val="388376106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istorical_georeferencing_sites_T9_022812.jpg"/>
          <p:cNvPicPr>
            <a:picLocks noChangeAspect="1"/>
          </p:cNvPicPr>
          <p:nvPr/>
        </p:nvPicPr>
        <p:blipFill>
          <a:blip r:embed="rId3" cstate="print"/>
          <a:stretch>
            <a:fillRect/>
          </a:stretch>
        </p:blipFill>
        <p:spPr>
          <a:xfrm>
            <a:off x="114300" y="0"/>
            <a:ext cx="8915400" cy="6858000"/>
          </a:xfrm>
          <a:prstGeom prst="rect">
            <a:avLst/>
          </a:prstGeom>
        </p:spPr>
      </p:pic>
    </p:spTree>
    <p:extLst>
      <p:ext uri="{BB962C8B-B14F-4D97-AF65-F5344CB8AC3E}">
        <p14:creationId xmlns:p14="http://schemas.microsoft.com/office/powerpoint/2010/main" xmlns="" val="169708939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cstate="print"/>
          <a:srcRect/>
          <a:stretch>
            <a:fillRect/>
          </a:stretch>
        </p:blipFill>
        <p:spPr bwMode="auto">
          <a:xfrm>
            <a:off x="0" y="838200"/>
            <a:ext cx="9144000" cy="4572000"/>
          </a:xfrm>
          <a:prstGeom prst="rect">
            <a:avLst/>
          </a:prstGeom>
          <a:noFill/>
          <a:ln w="9525">
            <a:noFill/>
            <a:miter lim="800000"/>
            <a:headEnd/>
            <a:tailEnd/>
          </a:ln>
        </p:spPr>
      </p:pic>
      <p:pic>
        <p:nvPicPr>
          <p:cNvPr id="3" name="Picture 1"/>
          <p:cNvPicPr>
            <a:picLocks noChangeAspect="1"/>
          </p:cNvPicPr>
          <p:nvPr/>
        </p:nvPicPr>
        <p:blipFill>
          <a:blip r:embed="rId4" cstate="print">
            <a:extLst>
              <a:ext uri="{28A0092B-C50C-407E-A947-70E740481C1C}">
                <a14:useLocalDpi xmlns:a14="http://schemas.microsoft.com/office/drawing/2010/main" xmlns=""/>
              </a:ext>
            </a:extLst>
          </a:blip>
          <a:srcRect/>
          <a:stretch>
            <a:fillRect/>
          </a:stretch>
        </p:blipFill>
        <p:spPr bwMode="auto">
          <a:xfrm>
            <a:off x="8291337" y="6019800"/>
            <a:ext cx="815975" cy="6969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E:\IRL_HISTORICAL\Study_Sites\REVISED_SITES\Brevard\1928_aerials_Brevard\1928 Aerials\JPEG\MLACC699_715.jpg"/>
          <p:cNvPicPr>
            <a:picLocks noChangeAspect="1" noChangeArrowheads="1"/>
          </p:cNvPicPr>
          <p:nvPr/>
        </p:nvPicPr>
        <p:blipFill>
          <a:blip r:embed="rId3" cstate="print"/>
          <a:srcRect/>
          <a:stretch>
            <a:fillRect/>
          </a:stretch>
        </p:blipFill>
        <p:spPr bwMode="auto">
          <a:xfrm>
            <a:off x="-14941" y="914400"/>
            <a:ext cx="9144000" cy="6347901"/>
          </a:xfrm>
          <a:prstGeom prst="rect">
            <a:avLst/>
          </a:prstGeom>
          <a:noFill/>
        </p:spPr>
      </p:pic>
      <p:sp>
        <p:nvSpPr>
          <p:cNvPr id="2" name="TextBox 1"/>
          <p:cNvSpPr txBox="1"/>
          <p:nvPr/>
        </p:nvSpPr>
        <p:spPr>
          <a:xfrm>
            <a:off x="381000" y="228600"/>
            <a:ext cx="8481809" cy="523220"/>
          </a:xfrm>
          <a:prstGeom prst="rect">
            <a:avLst/>
          </a:prstGeom>
          <a:noFill/>
        </p:spPr>
        <p:txBody>
          <a:bodyPr wrap="none" rtlCol="0">
            <a:spAutoFit/>
          </a:bodyPr>
          <a:lstStyle/>
          <a:p>
            <a:r>
              <a:rPr lang="en-US" sz="2800" b="1" dirty="0" smtClean="0"/>
              <a:t>1928 aerial photography, US </a:t>
            </a:r>
            <a:r>
              <a:rPr lang="en-US" sz="2800" b="1" dirty="0"/>
              <a:t>Coast and Geodetic </a:t>
            </a:r>
            <a:r>
              <a:rPr lang="en-US" sz="2800" b="1" dirty="0" smtClean="0"/>
              <a:t>Survey</a:t>
            </a:r>
            <a:endParaRPr lang="en-US" sz="2800" b="1" dirty="0"/>
          </a:p>
        </p:txBody>
      </p:sp>
    </p:spTree>
    <p:extLst>
      <p:ext uri="{BB962C8B-B14F-4D97-AF65-F5344CB8AC3E}">
        <p14:creationId xmlns:p14="http://schemas.microsoft.com/office/powerpoint/2010/main" xmlns="" val="153804420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landsat5.jpg"/>
          <p:cNvPicPr>
            <a:picLocks noChangeAspect="1"/>
          </p:cNvPicPr>
          <p:nvPr/>
        </p:nvPicPr>
        <p:blipFill>
          <a:blip r:embed="rId3" cstate="print"/>
          <a:stretch>
            <a:fillRect/>
          </a:stretch>
        </p:blipFill>
        <p:spPr>
          <a:xfrm>
            <a:off x="1066800" y="2209800"/>
            <a:ext cx="1143000" cy="1143000"/>
          </a:xfrm>
          <a:prstGeom prst="rect">
            <a:avLst/>
          </a:prstGeom>
        </p:spPr>
      </p:pic>
      <p:sp>
        <p:nvSpPr>
          <p:cNvPr id="5" name="TextBox 4"/>
          <p:cNvSpPr txBox="1"/>
          <p:nvPr/>
        </p:nvSpPr>
        <p:spPr>
          <a:xfrm>
            <a:off x="2438400" y="2514600"/>
            <a:ext cx="1178528" cy="584775"/>
          </a:xfrm>
          <a:prstGeom prst="rect">
            <a:avLst/>
          </a:prstGeom>
          <a:noFill/>
        </p:spPr>
        <p:txBody>
          <a:bodyPr wrap="none" rtlCol="0">
            <a:spAutoFit/>
          </a:bodyPr>
          <a:lstStyle/>
          <a:p>
            <a:pPr algn="ctr"/>
            <a:r>
              <a:rPr lang="en-US" sz="1600" dirty="0" err="1" smtClean="0">
                <a:solidFill>
                  <a:schemeClr val="bg1"/>
                </a:solidFill>
                <a:latin typeface="Arial" pitchFamily="34" charset="0"/>
                <a:cs typeface="Arial" pitchFamily="34" charset="0"/>
              </a:rPr>
              <a:t>Landsat</a:t>
            </a:r>
            <a:r>
              <a:rPr lang="en-US" sz="1600" dirty="0" smtClean="0">
                <a:solidFill>
                  <a:schemeClr val="bg1"/>
                </a:solidFill>
                <a:latin typeface="Arial" pitchFamily="34" charset="0"/>
                <a:cs typeface="Arial" pitchFamily="34" charset="0"/>
              </a:rPr>
              <a:t> 5</a:t>
            </a:r>
          </a:p>
          <a:p>
            <a:pPr algn="ctr"/>
            <a:r>
              <a:rPr lang="en-US" sz="1600" dirty="0" smtClean="0">
                <a:solidFill>
                  <a:schemeClr val="bg1"/>
                </a:solidFill>
                <a:latin typeface="Arial" pitchFamily="34" charset="0"/>
                <a:cs typeface="Arial" pitchFamily="34" charset="0"/>
              </a:rPr>
              <a:t>(15 – 30m)</a:t>
            </a:r>
            <a:endParaRPr lang="en-US" sz="2000" dirty="0" smtClean="0">
              <a:solidFill>
                <a:schemeClr val="bg1"/>
              </a:solidFill>
              <a:latin typeface="Arial" pitchFamily="34" charset="0"/>
              <a:cs typeface="Arial" pitchFamily="34" charset="0"/>
            </a:endParaRPr>
          </a:p>
        </p:txBody>
      </p:sp>
      <p:pic>
        <p:nvPicPr>
          <p:cNvPr id="1027" name="Picture 3" descr="C:\MYPICTURES\Fort Pierce_Jan_2012\DSCF0009.JPG"/>
          <p:cNvPicPr>
            <a:picLocks noChangeAspect="1" noChangeArrowheads="1"/>
          </p:cNvPicPr>
          <p:nvPr/>
        </p:nvPicPr>
        <p:blipFill>
          <a:blip r:embed="rId4" cstate="print"/>
          <a:srcRect/>
          <a:stretch>
            <a:fillRect/>
          </a:stretch>
        </p:blipFill>
        <p:spPr bwMode="auto">
          <a:xfrm>
            <a:off x="1143000" y="5334000"/>
            <a:ext cx="1244600" cy="933450"/>
          </a:xfrm>
          <a:prstGeom prst="rect">
            <a:avLst/>
          </a:prstGeom>
          <a:noFill/>
        </p:spPr>
      </p:pic>
      <p:pic>
        <p:nvPicPr>
          <p:cNvPr id="1028" name="Picture 4"/>
          <p:cNvPicPr>
            <a:picLocks noChangeAspect="1" noChangeArrowheads="1"/>
          </p:cNvPicPr>
          <p:nvPr/>
        </p:nvPicPr>
        <p:blipFill>
          <a:blip r:embed="rId5" cstate="print"/>
          <a:srcRect/>
          <a:stretch>
            <a:fillRect/>
          </a:stretch>
        </p:blipFill>
        <p:spPr bwMode="auto">
          <a:xfrm>
            <a:off x="2514600" y="5334000"/>
            <a:ext cx="1220771" cy="914400"/>
          </a:xfrm>
          <a:prstGeom prst="rect">
            <a:avLst/>
          </a:prstGeom>
          <a:noFill/>
          <a:ln w="9525">
            <a:noFill/>
            <a:miter lim="800000"/>
            <a:headEnd/>
            <a:tailEnd/>
          </a:ln>
        </p:spPr>
      </p:pic>
      <p:pic>
        <p:nvPicPr>
          <p:cNvPr id="1029" name="Picture 5"/>
          <p:cNvPicPr>
            <a:picLocks noChangeAspect="1" noChangeArrowheads="1"/>
          </p:cNvPicPr>
          <p:nvPr/>
        </p:nvPicPr>
        <p:blipFill>
          <a:blip r:embed="rId6" cstate="print"/>
          <a:srcRect/>
          <a:stretch>
            <a:fillRect/>
          </a:stretch>
        </p:blipFill>
        <p:spPr bwMode="auto">
          <a:xfrm>
            <a:off x="3810000" y="5334000"/>
            <a:ext cx="1134717" cy="914400"/>
          </a:xfrm>
          <a:prstGeom prst="rect">
            <a:avLst/>
          </a:prstGeom>
          <a:noFill/>
          <a:ln w="9525">
            <a:noFill/>
            <a:miter lim="800000"/>
            <a:headEnd/>
            <a:tailEnd/>
          </a:ln>
        </p:spPr>
      </p:pic>
      <p:sp>
        <p:nvSpPr>
          <p:cNvPr id="11" name="TextBox 10"/>
          <p:cNvSpPr txBox="1"/>
          <p:nvPr/>
        </p:nvSpPr>
        <p:spPr>
          <a:xfrm>
            <a:off x="6140296" y="1066800"/>
            <a:ext cx="2241704" cy="338554"/>
          </a:xfrm>
          <a:prstGeom prst="rect">
            <a:avLst/>
          </a:prstGeom>
          <a:noFill/>
        </p:spPr>
        <p:txBody>
          <a:bodyPr wrap="none" rtlCol="0">
            <a:spAutoFit/>
          </a:bodyPr>
          <a:lstStyle/>
          <a:p>
            <a:r>
              <a:rPr lang="en-US" sz="1600" dirty="0" smtClean="0">
                <a:solidFill>
                  <a:schemeClr val="bg1"/>
                </a:solidFill>
                <a:latin typeface="Arial" pitchFamily="34" charset="0"/>
                <a:cs typeface="Arial" pitchFamily="34" charset="0"/>
              </a:rPr>
              <a:t>REGIONAL - GLOBAL</a:t>
            </a:r>
            <a:endParaRPr lang="en-US" sz="2000" dirty="0" smtClean="0">
              <a:solidFill>
                <a:schemeClr val="bg1"/>
              </a:solidFill>
              <a:latin typeface="Arial" pitchFamily="34" charset="0"/>
              <a:cs typeface="Arial" pitchFamily="34" charset="0"/>
            </a:endParaRPr>
          </a:p>
        </p:txBody>
      </p:sp>
      <p:sp>
        <p:nvSpPr>
          <p:cNvPr id="12" name="TextBox 11"/>
          <p:cNvSpPr txBox="1"/>
          <p:nvPr/>
        </p:nvSpPr>
        <p:spPr>
          <a:xfrm>
            <a:off x="2514600" y="845403"/>
            <a:ext cx="1406154" cy="830997"/>
          </a:xfrm>
          <a:prstGeom prst="rect">
            <a:avLst/>
          </a:prstGeom>
          <a:noFill/>
        </p:spPr>
        <p:txBody>
          <a:bodyPr wrap="none" rtlCol="0">
            <a:spAutoFit/>
          </a:bodyPr>
          <a:lstStyle/>
          <a:p>
            <a:pPr algn="ctr"/>
            <a:r>
              <a:rPr lang="en-US" sz="1600" dirty="0" smtClean="0">
                <a:solidFill>
                  <a:schemeClr val="bg1"/>
                </a:solidFill>
                <a:latin typeface="Arial" pitchFamily="34" charset="0"/>
                <a:cs typeface="Arial" pitchFamily="34" charset="0"/>
              </a:rPr>
              <a:t>MODIS</a:t>
            </a:r>
          </a:p>
          <a:p>
            <a:pPr algn="ctr"/>
            <a:r>
              <a:rPr lang="en-US" sz="1600" dirty="0" smtClean="0">
                <a:solidFill>
                  <a:schemeClr val="bg1"/>
                </a:solidFill>
                <a:latin typeface="Arial" pitchFamily="34" charset="0"/>
                <a:cs typeface="Arial" pitchFamily="34" charset="0"/>
              </a:rPr>
              <a:t>(250 – 500m)</a:t>
            </a:r>
          </a:p>
          <a:p>
            <a:pPr algn="ctr"/>
            <a:r>
              <a:rPr lang="en-US" sz="1600" dirty="0" smtClean="0">
                <a:solidFill>
                  <a:schemeClr val="bg1"/>
                </a:solidFill>
                <a:latin typeface="Arial" pitchFamily="34" charset="0"/>
                <a:cs typeface="Arial" pitchFamily="34" charset="0"/>
              </a:rPr>
              <a:t>ASTER</a:t>
            </a:r>
          </a:p>
        </p:txBody>
      </p:sp>
      <p:sp>
        <p:nvSpPr>
          <p:cNvPr id="13" name="TextBox 12"/>
          <p:cNvSpPr txBox="1"/>
          <p:nvPr/>
        </p:nvSpPr>
        <p:spPr>
          <a:xfrm>
            <a:off x="5867400" y="2557046"/>
            <a:ext cx="2666114" cy="338554"/>
          </a:xfrm>
          <a:prstGeom prst="rect">
            <a:avLst/>
          </a:prstGeom>
          <a:noFill/>
        </p:spPr>
        <p:txBody>
          <a:bodyPr wrap="none" rtlCol="0">
            <a:spAutoFit/>
          </a:bodyPr>
          <a:lstStyle/>
          <a:p>
            <a:r>
              <a:rPr lang="en-US" sz="1600" dirty="0" smtClean="0">
                <a:solidFill>
                  <a:schemeClr val="bg1"/>
                </a:solidFill>
                <a:latin typeface="Arial" pitchFamily="34" charset="0"/>
                <a:cs typeface="Arial" pitchFamily="34" charset="0"/>
              </a:rPr>
              <a:t>LANDSCAPE - REGIONAL</a:t>
            </a:r>
            <a:endParaRPr lang="en-US" sz="2000" dirty="0" smtClean="0">
              <a:solidFill>
                <a:schemeClr val="bg1"/>
              </a:solidFill>
              <a:latin typeface="Arial" pitchFamily="34" charset="0"/>
              <a:cs typeface="Arial" pitchFamily="34" charset="0"/>
            </a:endParaRPr>
          </a:p>
        </p:txBody>
      </p:sp>
      <p:pic>
        <p:nvPicPr>
          <p:cNvPr id="1031" name="Picture 7"/>
          <p:cNvPicPr>
            <a:picLocks noChangeAspect="1" noChangeArrowheads="1"/>
          </p:cNvPicPr>
          <p:nvPr/>
        </p:nvPicPr>
        <p:blipFill>
          <a:blip r:embed="rId7" cstate="print"/>
          <a:srcRect/>
          <a:stretch>
            <a:fillRect/>
          </a:stretch>
        </p:blipFill>
        <p:spPr bwMode="auto">
          <a:xfrm>
            <a:off x="1051423" y="3657600"/>
            <a:ext cx="1158377" cy="1143000"/>
          </a:xfrm>
          <a:prstGeom prst="rect">
            <a:avLst/>
          </a:prstGeom>
          <a:noFill/>
          <a:ln w="9525">
            <a:noFill/>
            <a:miter lim="800000"/>
            <a:headEnd/>
            <a:tailEnd/>
          </a:ln>
        </p:spPr>
      </p:pic>
      <p:sp>
        <p:nvSpPr>
          <p:cNvPr id="15" name="TextBox 14"/>
          <p:cNvSpPr txBox="1"/>
          <p:nvPr/>
        </p:nvSpPr>
        <p:spPr>
          <a:xfrm>
            <a:off x="2351839" y="3911025"/>
            <a:ext cx="1351652" cy="584775"/>
          </a:xfrm>
          <a:prstGeom prst="rect">
            <a:avLst/>
          </a:prstGeom>
          <a:noFill/>
        </p:spPr>
        <p:txBody>
          <a:bodyPr wrap="none" rtlCol="0">
            <a:spAutoFit/>
          </a:bodyPr>
          <a:lstStyle/>
          <a:p>
            <a:pPr algn="ctr"/>
            <a:r>
              <a:rPr lang="en-US" sz="1600" dirty="0" smtClean="0">
                <a:solidFill>
                  <a:schemeClr val="bg1"/>
                </a:solidFill>
                <a:latin typeface="Arial" pitchFamily="34" charset="0"/>
                <a:cs typeface="Arial" pitchFamily="34" charset="0"/>
              </a:rPr>
              <a:t>WorldView-2</a:t>
            </a:r>
          </a:p>
          <a:p>
            <a:pPr algn="ctr"/>
            <a:r>
              <a:rPr lang="en-US" sz="1600" dirty="0" smtClean="0">
                <a:solidFill>
                  <a:schemeClr val="bg1"/>
                </a:solidFill>
                <a:latin typeface="Arial" pitchFamily="34" charset="0"/>
                <a:cs typeface="Arial" pitchFamily="34" charset="0"/>
              </a:rPr>
              <a:t>(0.6 – 1.0 m)</a:t>
            </a:r>
            <a:endParaRPr lang="en-US" sz="2000" dirty="0" smtClean="0">
              <a:solidFill>
                <a:schemeClr val="bg1"/>
              </a:solidFill>
              <a:latin typeface="Arial" pitchFamily="34" charset="0"/>
              <a:cs typeface="Arial" pitchFamily="34" charset="0"/>
            </a:endParaRPr>
          </a:p>
        </p:txBody>
      </p:sp>
      <p:sp>
        <p:nvSpPr>
          <p:cNvPr id="16" name="TextBox 15"/>
          <p:cNvSpPr txBox="1"/>
          <p:nvPr/>
        </p:nvSpPr>
        <p:spPr>
          <a:xfrm>
            <a:off x="5638800" y="3962400"/>
            <a:ext cx="3168111" cy="338554"/>
          </a:xfrm>
          <a:prstGeom prst="rect">
            <a:avLst/>
          </a:prstGeom>
          <a:noFill/>
        </p:spPr>
        <p:txBody>
          <a:bodyPr wrap="none" rtlCol="0">
            <a:spAutoFit/>
          </a:bodyPr>
          <a:lstStyle/>
          <a:p>
            <a:r>
              <a:rPr lang="en-US" sz="1600" dirty="0" smtClean="0">
                <a:solidFill>
                  <a:schemeClr val="bg1"/>
                </a:solidFill>
                <a:latin typeface="Arial" pitchFamily="34" charset="0"/>
                <a:cs typeface="Arial" pitchFamily="34" charset="0"/>
              </a:rPr>
              <a:t>FOREST STAND - LANDSCAPE</a:t>
            </a:r>
            <a:endParaRPr lang="en-US" sz="2000" dirty="0" smtClean="0">
              <a:solidFill>
                <a:schemeClr val="bg1"/>
              </a:solidFill>
              <a:latin typeface="Arial" pitchFamily="34" charset="0"/>
              <a:cs typeface="Arial" pitchFamily="34" charset="0"/>
            </a:endParaRPr>
          </a:p>
        </p:txBody>
      </p:sp>
      <p:sp>
        <p:nvSpPr>
          <p:cNvPr id="17" name="TextBox 16"/>
          <p:cNvSpPr txBox="1"/>
          <p:nvPr/>
        </p:nvSpPr>
        <p:spPr>
          <a:xfrm>
            <a:off x="5562600" y="5562600"/>
            <a:ext cx="3362074" cy="338554"/>
          </a:xfrm>
          <a:prstGeom prst="rect">
            <a:avLst/>
          </a:prstGeom>
          <a:noFill/>
        </p:spPr>
        <p:txBody>
          <a:bodyPr wrap="none" rtlCol="0">
            <a:spAutoFit/>
          </a:bodyPr>
          <a:lstStyle/>
          <a:p>
            <a:r>
              <a:rPr lang="en-US" sz="1600" dirty="0" smtClean="0">
                <a:solidFill>
                  <a:schemeClr val="bg1"/>
                </a:solidFill>
                <a:latin typeface="Arial" pitchFamily="34" charset="0"/>
                <a:cs typeface="Arial" pitchFamily="34" charset="0"/>
              </a:rPr>
              <a:t>FIELD TRANSECTS - QUADRATS</a:t>
            </a:r>
            <a:endParaRPr lang="en-US" sz="2000" dirty="0" smtClean="0">
              <a:solidFill>
                <a:schemeClr val="bg1"/>
              </a:solidFill>
              <a:latin typeface="Arial" pitchFamily="34" charset="0"/>
              <a:cs typeface="Arial" pitchFamily="34" charset="0"/>
            </a:endParaRPr>
          </a:p>
        </p:txBody>
      </p:sp>
      <p:sp>
        <p:nvSpPr>
          <p:cNvPr id="18" name="Up Arrow 17"/>
          <p:cNvSpPr/>
          <p:nvPr/>
        </p:nvSpPr>
        <p:spPr>
          <a:xfrm>
            <a:off x="7162800" y="4419600"/>
            <a:ext cx="152400" cy="990600"/>
          </a:xfrm>
          <a:prstGeom prst="up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Up Arrow 18"/>
          <p:cNvSpPr/>
          <p:nvPr/>
        </p:nvSpPr>
        <p:spPr>
          <a:xfrm>
            <a:off x="7162800" y="2971800"/>
            <a:ext cx="152400" cy="990600"/>
          </a:xfrm>
          <a:prstGeom prst="up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Up Arrow 19"/>
          <p:cNvSpPr/>
          <p:nvPr/>
        </p:nvSpPr>
        <p:spPr>
          <a:xfrm>
            <a:off x="7162800" y="1447800"/>
            <a:ext cx="152400" cy="990600"/>
          </a:xfrm>
          <a:prstGeom prst="up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4038600" y="533400"/>
            <a:ext cx="184731" cy="369332"/>
          </a:xfrm>
          <a:prstGeom prst="rect">
            <a:avLst/>
          </a:prstGeom>
          <a:noFill/>
        </p:spPr>
        <p:txBody>
          <a:bodyPr wrap="none" rtlCol="0">
            <a:spAutoFit/>
          </a:bodyPr>
          <a:lstStyle/>
          <a:p>
            <a:endParaRPr lang="en-US" dirty="0"/>
          </a:p>
        </p:txBody>
      </p:sp>
      <p:sp>
        <p:nvSpPr>
          <p:cNvPr id="23" name="TextBox 22"/>
          <p:cNvSpPr txBox="1"/>
          <p:nvPr/>
        </p:nvSpPr>
        <p:spPr>
          <a:xfrm>
            <a:off x="3124200" y="76200"/>
            <a:ext cx="2895600" cy="523220"/>
          </a:xfrm>
          <a:prstGeom prst="rect">
            <a:avLst/>
          </a:prstGeom>
          <a:noFill/>
        </p:spPr>
        <p:txBody>
          <a:bodyPr wrap="square" rtlCol="0">
            <a:spAutoFit/>
          </a:bodyPr>
          <a:lstStyle/>
          <a:p>
            <a:r>
              <a:rPr lang="en-US" sz="2800" dirty="0" smtClean="0">
                <a:solidFill>
                  <a:srgbClr val="FFC000"/>
                </a:solidFill>
                <a:latin typeface="Arial" pitchFamily="34" charset="0"/>
                <a:cs typeface="Arial" pitchFamily="34" charset="0"/>
              </a:rPr>
              <a:t>Data Up-scaling</a:t>
            </a:r>
            <a:endParaRPr lang="en-US" sz="3600" dirty="0" smtClean="0">
              <a:solidFill>
                <a:srgbClr val="FFC000"/>
              </a:solidFill>
              <a:latin typeface="Arial" pitchFamily="34" charset="0"/>
              <a:cs typeface="Arial" pitchFamily="34" charset="0"/>
            </a:endParaRPr>
          </a:p>
        </p:txBody>
      </p:sp>
      <p:pic>
        <p:nvPicPr>
          <p:cNvPr id="1032" name="Picture 8"/>
          <p:cNvPicPr>
            <a:picLocks noChangeAspect="1" noChangeArrowheads="1"/>
          </p:cNvPicPr>
          <p:nvPr/>
        </p:nvPicPr>
        <p:blipFill>
          <a:blip r:embed="rId8" cstate="print"/>
          <a:srcRect/>
          <a:stretch>
            <a:fillRect/>
          </a:stretch>
        </p:blipFill>
        <p:spPr bwMode="auto">
          <a:xfrm>
            <a:off x="1066800" y="762000"/>
            <a:ext cx="1143000" cy="931623"/>
          </a:xfrm>
          <a:prstGeom prst="rect">
            <a:avLst/>
          </a:prstGeom>
          <a:noFill/>
          <a:ln w="9525">
            <a:noFill/>
            <a:miter lim="800000"/>
            <a:headEnd/>
            <a:tailEnd/>
          </a:ln>
        </p:spPr>
      </p:pic>
    </p:spTree>
    <p:extLst>
      <p:ext uri="{BB962C8B-B14F-4D97-AF65-F5344CB8AC3E}">
        <p14:creationId xmlns:p14="http://schemas.microsoft.com/office/powerpoint/2010/main" xmlns="" val="274266044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Braganca-mangrove"/>
          <p:cNvPicPr>
            <a:picLocks noChangeAspect="1" noChangeArrowheads="1"/>
          </p:cNvPicPr>
          <p:nvPr/>
        </p:nvPicPr>
        <p:blipFill>
          <a:blip r:embed="rId2" cstate="print">
            <a:extLst>
              <a:ext uri="{28A0092B-C50C-407E-A947-70E740481C1C}">
                <a14:useLocalDpi xmlns:a14="http://schemas.microsoft.com/office/drawing/2010/main" xmlns=""/>
              </a:ext>
            </a:extLst>
          </a:blip>
          <a:srcRect/>
          <a:stretch>
            <a:fillRect/>
          </a:stretch>
        </p:blipFill>
        <p:spPr bwMode="auto">
          <a:xfrm>
            <a:off x="4759138" y="488110"/>
            <a:ext cx="4413250" cy="6383337"/>
          </a:xfrm>
          <a:prstGeom prst="rect">
            <a:avLst/>
          </a:prstGeom>
          <a:ln>
            <a:noFill/>
          </a:ln>
          <a:effectLst>
            <a:outerShdw blurRad="292100" dist="139700" dir="2700000" algn="tl" rotWithShape="0">
              <a:srgbClr val="333333">
                <a:alpha val="65000"/>
              </a:srgbClr>
            </a:outerShdw>
          </a:effectLst>
        </p:spPr>
      </p:pic>
      <p:pic>
        <p:nvPicPr>
          <p:cNvPr id="5" name="Picture 7" descr="salt-marsh"/>
          <p:cNvPicPr>
            <a:picLocks noChangeAspect="1" noChangeArrowheads="1"/>
          </p:cNvPicPr>
          <p:nvPr/>
        </p:nvPicPr>
        <p:blipFill>
          <a:blip r:embed="rId3" cstate="print">
            <a:extLst>
              <a:ext uri="{28A0092B-C50C-407E-A947-70E740481C1C}">
                <a14:useLocalDpi xmlns:a14="http://schemas.microsoft.com/office/drawing/2010/main" xmlns=""/>
              </a:ext>
            </a:extLst>
          </a:blip>
          <a:srcRect/>
          <a:stretch>
            <a:fillRect/>
          </a:stretch>
        </p:blipFill>
        <p:spPr bwMode="auto">
          <a:xfrm>
            <a:off x="0" y="474663"/>
            <a:ext cx="4468812" cy="6383337"/>
          </a:xfrm>
          <a:prstGeom prst="rect">
            <a:avLst/>
          </a:prstGeom>
          <a:ln>
            <a:noFill/>
          </a:ln>
          <a:effectLst>
            <a:outerShdw blurRad="292100" dist="139700" dir="2700000" algn="tl" rotWithShape="0">
              <a:srgbClr val="333333">
                <a:alpha val="65000"/>
              </a:srgbClr>
            </a:outerShdw>
          </a:effectLst>
        </p:spPr>
      </p:pic>
      <p:sp>
        <p:nvSpPr>
          <p:cNvPr id="2" name="Title 1"/>
          <p:cNvSpPr>
            <a:spLocks noGrp="1"/>
          </p:cNvSpPr>
          <p:nvPr>
            <p:ph type="title"/>
          </p:nvPr>
        </p:nvSpPr>
        <p:spPr>
          <a:xfrm>
            <a:off x="0" y="0"/>
            <a:ext cx="9144000" cy="1143000"/>
          </a:xfrm>
          <a:solidFill>
            <a:schemeClr val="bg1"/>
          </a:solidFill>
        </p:spPr>
        <p:txBody>
          <a:bodyPr>
            <a:noAutofit/>
          </a:bodyPr>
          <a:lstStyle/>
          <a:p>
            <a:r>
              <a:rPr lang="en-US" sz="3600" dirty="0" smtClean="0"/>
              <a:t>Objective 2</a:t>
            </a:r>
            <a:r>
              <a:rPr lang="en-US" sz="3600" dirty="0"/>
              <a:t/>
            </a:r>
            <a:br>
              <a:rPr lang="en-US" sz="3600" dirty="0"/>
            </a:br>
            <a:r>
              <a:rPr lang="en-US" sz="3600" dirty="0" smtClean="0"/>
              <a:t>Ecological consequences</a:t>
            </a:r>
            <a:endParaRPr lang="en-US" sz="3600"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4" descr="V:\TerrestrialEcology\Florida June 2011\DSC_5980.JPG"/>
          <p:cNvPicPr>
            <a:picLocks noChangeAspect="1" noChangeArrowheads="1"/>
          </p:cNvPicPr>
          <p:nvPr/>
        </p:nvPicPr>
        <p:blipFill>
          <a:blip r:embed="rId2" cstate="print">
            <a:lum bright="-10000"/>
            <a:extLst>
              <a:ext uri="{28A0092B-C50C-407E-A947-70E740481C1C}">
                <a14:useLocalDpi xmlns:a14="http://schemas.microsoft.com/office/drawing/2010/main" xmlns=""/>
              </a:ext>
            </a:extLst>
          </a:blip>
          <a:srcRect/>
          <a:stretch>
            <a:fillRect/>
          </a:stretch>
        </p:blipFill>
        <p:spPr bwMode="auto">
          <a:xfrm>
            <a:off x="0" y="0"/>
            <a:ext cx="9148763" cy="6841565"/>
          </a:xfrm>
          <a:prstGeom prst="rect">
            <a:avLst/>
          </a:prstGeom>
          <a:noFill/>
          <a:ln>
            <a:noFill/>
          </a:ln>
          <a:effectLst>
            <a:outerShdw dist="139700" dir="2700000" algn="tl" rotWithShape="0">
              <a:srgbClr val="333333">
                <a:alpha val="6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91100551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descr="IRL_sampling_study_area_figure_1.jpg"/>
          <p:cNvPicPr>
            <a:picLocks noChangeAspect="1"/>
          </p:cNvPicPr>
          <p:nvPr/>
        </p:nvPicPr>
        <p:blipFill rotWithShape="1">
          <a:blip r:embed="rId3" cstate="print">
            <a:extLst>
              <a:ext uri="{28A0092B-C50C-407E-A947-70E740481C1C}">
                <a14:useLocalDpi xmlns:a14="http://schemas.microsoft.com/office/drawing/2010/main" xmlns=""/>
              </a:ext>
            </a:extLst>
          </a:blip>
          <a:srcRect/>
          <a:stretch/>
        </p:blipFill>
        <p:spPr>
          <a:xfrm>
            <a:off x="0" y="0"/>
            <a:ext cx="3940448" cy="6858000"/>
          </a:xfrm>
          <a:prstGeom prst="rect">
            <a:avLst/>
          </a:prstGeom>
          <a:ln>
            <a:solidFill>
              <a:schemeClr val="tx1"/>
            </a:solidFill>
          </a:ln>
        </p:spPr>
      </p:pic>
      <p:sp>
        <p:nvSpPr>
          <p:cNvPr id="5" name="5-Point Star 4"/>
          <p:cNvSpPr/>
          <p:nvPr/>
        </p:nvSpPr>
        <p:spPr>
          <a:xfrm>
            <a:off x="2819400" y="4648200"/>
            <a:ext cx="304800" cy="304800"/>
          </a:xfrm>
          <a:prstGeom prst="star5">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5-Point Star 5"/>
          <p:cNvSpPr/>
          <p:nvPr/>
        </p:nvSpPr>
        <p:spPr>
          <a:xfrm>
            <a:off x="2667000" y="4419600"/>
            <a:ext cx="304800" cy="304800"/>
          </a:xfrm>
          <a:prstGeom prst="star5">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5-Point Star 6"/>
          <p:cNvSpPr/>
          <p:nvPr/>
        </p:nvSpPr>
        <p:spPr>
          <a:xfrm>
            <a:off x="2590800" y="4038600"/>
            <a:ext cx="304800" cy="304800"/>
          </a:xfrm>
          <a:prstGeom prst="star5">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5-Point Star 7"/>
          <p:cNvSpPr/>
          <p:nvPr/>
        </p:nvSpPr>
        <p:spPr>
          <a:xfrm>
            <a:off x="2514600" y="3810000"/>
            <a:ext cx="304800" cy="304800"/>
          </a:xfrm>
          <a:prstGeom prst="star5">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5-Point Star 8"/>
          <p:cNvSpPr/>
          <p:nvPr/>
        </p:nvSpPr>
        <p:spPr>
          <a:xfrm>
            <a:off x="2438400" y="3429000"/>
            <a:ext cx="304800" cy="304800"/>
          </a:xfrm>
          <a:prstGeom prst="star5">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5-Point Star 9"/>
          <p:cNvSpPr/>
          <p:nvPr/>
        </p:nvSpPr>
        <p:spPr>
          <a:xfrm>
            <a:off x="2286000" y="3124200"/>
            <a:ext cx="304800" cy="304800"/>
          </a:xfrm>
          <a:prstGeom prst="star5">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5-Point Star 10"/>
          <p:cNvSpPr/>
          <p:nvPr/>
        </p:nvSpPr>
        <p:spPr>
          <a:xfrm>
            <a:off x="2133600" y="2819400"/>
            <a:ext cx="304800" cy="304800"/>
          </a:xfrm>
          <a:prstGeom prst="star5">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5-Point Star 11"/>
          <p:cNvSpPr/>
          <p:nvPr/>
        </p:nvSpPr>
        <p:spPr>
          <a:xfrm>
            <a:off x="2057400" y="2514600"/>
            <a:ext cx="304800" cy="304800"/>
          </a:xfrm>
          <a:prstGeom prst="star5">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5-Point Star 12"/>
          <p:cNvSpPr/>
          <p:nvPr/>
        </p:nvSpPr>
        <p:spPr>
          <a:xfrm>
            <a:off x="1828800" y="2209800"/>
            <a:ext cx="304800" cy="304800"/>
          </a:xfrm>
          <a:prstGeom prst="star5">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5-Point Star 13"/>
          <p:cNvSpPr/>
          <p:nvPr/>
        </p:nvSpPr>
        <p:spPr>
          <a:xfrm>
            <a:off x="1752600" y="1828800"/>
            <a:ext cx="304800" cy="304800"/>
          </a:xfrm>
          <a:prstGeom prst="star5">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5-Point Star 14"/>
          <p:cNvSpPr/>
          <p:nvPr/>
        </p:nvSpPr>
        <p:spPr>
          <a:xfrm>
            <a:off x="1600200" y="1524000"/>
            <a:ext cx="304800" cy="304800"/>
          </a:xfrm>
          <a:prstGeom prst="star5">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5-Point Star 15"/>
          <p:cNvSpPr/>
          <p:nvPr/>
        </p:nvSpPr>
        <p:spPr>
          <a:xfrm>
            <a:off x="1524000" y="1219200"/>
            <a:ext cx="304800" cy="304800"/>
          </a:xfrm>
          <a:prstGeom prst="star5">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5-Point Star 16"/>
          <p:cNvSpPr/>
          <p:nvPr/>
        </p:nvSpPr>
        <p:spPr>
          <a:xfrm>
            <a:off x="1524000" y="990600"/>
            <a:ext cx="304800" cy="304800"/>
          </a:xfrm>
          <a:prstGeom prst="star5">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5-Point Star 17"/>
          <p:cNvSpPr/>
          <p:nvPr/>
        </p:nvSpPr>
        <p:spPr>
          <a:xfrm>
            <a:off x="1447800" y="762000"/>
            <a:ext cx="304800" cy="304800"/>
          </a:xfrm>
          <a:prstGeom prst="star5">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Title 1"/>
          <p:cNvSpPr txBox="1">
            <a:spLocks/>
          </p:cNvSpPr>
          <p:nvPr/>
        </p:nvSpPr>
        <p:spPr>
          <a:xfrm>
            <a:off x="3962400" y="0"/>
            <a:ext cx="5181600" cy="1143000"/>
          </a:xfrm>
          <a:prstGeom prst="rect">
            <a:avLst/>
          </a:prstGeom>
          <a:solidFill>
            <a:schemeClr val="bg1"/>
          </a:solidFill>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dirty="0" err="1" smtClean="0"/>
              <a:t>Chronosequence</a:t>
            </a:r>
            <a:r>
              <a:rPr lang="en-US" sz="3600" dirty="0" smtClean="0"/>
              <a:t> of mangrove invasion</a:t>
            </a:r>
            <a:endParaRPr lang="en-US" sz="3600" dirty="0"/>
          </a:p>
        </p:txBody>
      </p:sp>
      <p:pic>
        <p:nvPicPr>
          <p:cNvPr id="20" name="Picture 19" descr="IRL_sampling_study_area_figure_1.jpg"/>
          <p:cNvPicPr>
            <a:picLocks noChangeAspect="1"/>
          </p:cNvPicPr>
          <p:nvPr/>
        </p:nvPicPr>
        <p:blipFill rotWithShape="1">
          <a:blip r:embed="rId4" cstate="print">
            <a:extLst>
              <a:ext uri="{28A0092B-C50C-407E-A947-70E740481C1C}">
                <a14:useLocalDpi xmlns:a14="http://schemas.microsoft.com/office/drawing/2010/main" xmlns=""/>
              </a:ext>
            </a:extLst>
          </a:blip>
          <a:srcRect/>
          <a:stretch/>
        </p:blipFill>
        <p:spPr>
          <a:xfrm>
            <a:off x="0" y="0"/>
            <a:ext cx="1434353" cy="1733177"/>
          </a:xfrm>
          <a:prstGeom prst="rect">
            <a:avLst/>
          </a:prstGeom>
          <a:ln>
            <a:solidFill>
              <a:schemeClr val="tx1"/>
            </a:solidFill>
          </a:ln>
        </p:spPr>
      </p:pic>
      <p:sp>
        <p:nvSpPr>
          <p:cNvPr id="22" name="TextBox 21"/>
          <p:cNvSpPr txBox="1"/>
          <p:nvPr/>
        </p:nvSpPr>
        <p:spPr>
          <a:xfrm>
            <a:off x="4343400" y="1600200"/>
            <a:ext cx="4572000" cy="1569660"/>
          </a:xfrm>
          <a:prstGeom prst="rect">
            <a:avLst/>
          </a:prstGeom>
          <a:noFill/>
        </p:spPr>
        <p:txBody>
          <a:bodyPr wrap="square" rtlCol="0">
            <a:spAutoFit/>
          </a:bodyPr>
          <a:lstStyle/>
          <a:p>
            <a:r>
              <a:rPr lang="en-US" sz="2400" dirty="0" smtClean="0"/>
              <a:t>N= 21 sites, pure mangrove to pure salt marsh</a:t>
            </a:r>
          </a:p>
          <a:p>
            <a:endParaRPr lang="en-US" sz="2400" dirty="0"/>
          </a:p>
          <a:p>
            <a:r>
              <a:rPr lang="en-US" sz="2400" dirty="0" smtClean="0"/>
              <a:t>N=5 mapped plots at each site</a:t>
            </a:r>
            <a:endParaRPr lang="en-US" sz="2400" dirty="0"/>
          </a:p>
        </p:txBody>
      </p:sp>
      <p:sp>
        <p:nvSpPr>
          <p:cNvPr id="24" name="5-Point Star 23"/>
          <p:cNvSpPr/>
          <p:nvPr/>
        </p:nvSpPr>
        <p:spPr>
          <a:xfrm>
            <a:off x="2895600" y="4876800"/>
            <a:ext cx="304800" cy="304800"/>
          </a:xfrm>
          <a:prstGeom prst="star5">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423113173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DSC_6004.JPG"/>
          <p:cNvPicPr>
            <a:picLocks noChangeAspect="1"/>
          </p:cNvPicPr>
          <p:nvPr/>
        </p:nvPicPr>
        <p:blipFill>
          <a:blip r:embed="rId2" cstate="print">
            <a:extLst>
              <a:ext uri="{28A0092B-C50C-407E-A947-70E740481C1C}">
                <a14:useLocalDpi xmlns:a14="http://schemas.microsoft.com/office/drawing/2010/main" xmlns=""/>
              </a:ext>
            </a:extLst>
          </a:blip>
          <a:stretch>
            <a:fillRect/>
          </a:stretch>
        </p:blipFill>
        <p:spPr>
          <a:xfrm>
            <a:off x="0" y="736810"/>
            <a:ext cx="9144000" cy="6121190"/>
          </a:xfrm>
          <a:prstGeom prst="rect">
            <a:avLst/>
          </a:prstGeom>
        </p:spPr>
      </p:pic>
      <p:sp>
        <p:nvSpPr>
          <p:cNvPr id="3" name="Title 2"/>
          <p:cNvSpPr txBox="1">
            <a:spLocks noGrp="1"/>
          </p:cNvSpPr>
          <p:nvPr>
            <p:ph type="title"/>
          </p:nvPr>
        </p:nvSpPr>
        <p:spPr>
          <a:xfrm>
            <a:off x="0" y="-13447"/>
            <a:ext cx="9144000" cy="1446550"/>
          </a:xfrm>
          <a:prstGeom prst="rect">
            <a:avLst/>
          </a:prstGeom>
          <a:noFill/>
        </p:spPr>
        <p:txBody>
          <a:bodyPr wrap="square" rtlCol="0">
            <a:spAutoFit/>
          </a:bodyPr>
          <a:lstStyle/>
          <a:p>
            <a:r>
              <a:rPr lang="en-US" dirty="0" smtClean="0"/>
              <a:t>Mangrove demography </a:t>
            </a:r>
            <a:br>
              <a:rPr lang="en-US" dirty="0" smtClean="0"/>
            </a:br>
            <a:r>
              <a:rPr lang="en-US" dirty="0" smtClean="0"/>
              <a:t>(survival, growth, mortality)</a:t>
            </a:r>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xmlns=""/>
              </a:ext>
            </a:extLst>
          </a:blip>
          <a:stretch>
            <a:fillRect/>
          </a:stretch>
        </p:blipFill>
        <p:spPr>
          <a:xfrm>
            <a:off x="0" y="1752600"/>
            <a:ext cx="3100294" cy="2325221"/>
          </a:xfrm>
          <a:prstGeom prst="rect">
            <a:avLst/>
          </a:prstGeom>
        </p:spPr>
      </p:pic>
    </p:spTree>
    <p:extLst>
      <p:ext uri="{BB962C8B-B14F-4D97-AF65-F5344CB8AC3E}">
        <p14:creationId xmlns:p14="http://schemas.microsoft.com/office/powerpoint/2010/main" xmlns="" val="286586065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94" y="4482"/>
            <a:ext cx="9144000" cy="986118"/>
          </a:xfrm>
        </p:spPr>
        <p:txBody>
          <a:bodyPr>
            <a:normAutofit/>
          </a:bodyPr>
          <a:lstStyle/>
          <a:p>
            <a:r>
              <a:rPr lang="en-US" sz="4800" dirty="0" smtClean="0"/>
              <a:t>Biodiversity</a:t>
            </a:r>
            <a:endParaRPr lang="en-US" sz="4800" dirty="0"/>
          </a:p>
        </p:txBody>
      </p:sp>
      <p:pic>
        <p:nvPicPr>
          <p:cNvPr id="3" name="Picture 2" descr="DSC_5468.JPG"/>
          <p:cNvPicPr>
            <a:picLocks noChangeAspect="1"/>
          </p:cNvPicPr>
          <p:nvPr/>
        </p:nvPicPr>
        <p:blipFill>
          <a:blip r:embed="rId2" cstate="print">
            <a:extLst>
              <a:ext uri="{28A0092B-C50C-407E-A947-70E740481C1C}">
                <a14:useLocalDpi xmlns:a14="http://schemas.microsoft.com/office/drawing/2010/main" xmlns=""/>
              </a:ext>
            </a:extLst>
          </a:blip>
          <a:stretch>
            <a:fillRect/>
          </a:stretch>
        </p:blipFill>
        <p:spPr>
          <a:xfrm>
            <a:off x="0" y="990600"/>
            <a:ext cx="9144000" cy="5870388"/>
          </a:xfrm>
          <a:prstGeom prst="rect">
            <a:avLst/>
          </a:prstGeom>
        </p:spPr>
      </p:pic>
    </p:spTree>
    <p:extLst>
      <p:ext uri="{BB962C8B-B14F-4D97-AF65-F5344CB8AC3E}">
        <p14:creationId xmlns:p14="http://schemas.microsoft.com/office/powerpoint/2010/main" xmlns="" val="93999659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2" name="Title 1"/>
          <p:cNvSpPr>
            <a:spLocks noGrp="1"/>
          </p:cNvSpPr>
          <p:nvPr>
            <p:ph type="title"/>
          </p:nvPr>
        </p:nvSpPr>
        <p:spPr>
          <a:xfrm>
            <a:off x="457200" y="35859"/>
            <a:ext cx="8229600" cy="1143000"/>
          </a:xfrm>
        </p:spPr>
        <p:txBody>
          <a:bodyPr/>
          <a:lstStyle/>
          <a:p>
            <a:r>
              <a:rPr lang="en-US" b="1" dirty="0" smtClean="0"/>
              <a:t>Birds</a:t>
            </a:r>
            <a:endParaRPr lang="en-US" b="1" dirty="0"/>
          </a:p>
        </p:txBody>
      </p:sp>
      <p:pic>
        <p:nvPicPr>
          <p:cNvPr id="4" name="Picture 2" descr="grackle 2"/>
          <p:cNvPicPr>
            <a:picLocks noChangeAspect="1" noChangeArrowheads="1"/>
          </p:cNvPicPr>
          <p:nvPr/>
        </p:nvPicPr>
        <p:blipFill>
          <a:blip r:embed="rId3" cstate="print"/>
          <a:srcRect/>
          <a:stretch>
            <a:fillRect/>
          </a:stretch>
        </p:blipFill>
        <p:spPr bwMode="auto">
          <a:xfrm>
            <a:off x="3182770" y="3995788"/>
            <a:ext cx="3222578" cy="2408398"/>
          </a:xfrm>
          <a:prstGeom prst="rect">
            <a:avLst/>
          </a:prstGeom>
          <a:ln w="19050">
            <a:solidFill>
              <a:schemeClr val="tx1"/>
            </a:solidFill>
          </a:ln>
          <a:effectLst>
            <a:outerShdw blurRad="292100" dist="139700" dir="2700000" algn="tl" rotWithShape="0">
              <a:srgbClr val="333333">
                <a:alpha val="65000"/>
              </a:srgbClr>
            </a:outerShdw>
          </a:effectLst>
        </p:spPr>
      </p:pic>
      <p:pic>
        <p:nvPicPr>
          <p:cNvPr id="5" name="Picture 4" descr="Yucatan woodpecker 2"/>
          <p:cNvPicPr>
            <a:picLocks noChangeAspect="1" noChangeArrowheads="1"/>
          </p:cNvPicPr>
          <p:nvPr/>
        </p:nvPicPr>
        <p:blipFill>
          <a:blip r:embed="rId4" cstate="print">
            <a:extLst>
              <a:ext uri="{28A0092B-C50C-407E-A947-70E740481C1C}">
                <a14:useLocalDpi xmlns:a14="http://schemas.microsoft.com/office/drawing/2010/main" xmlns=""/>
              </a:ext>
            </a:extLst>
          </a:blip>
          <a:srcRect/>
          <a:stretch>
            <a:fillRect/>
          </a:stretch>
        </p:blipFill>
        <p:spPr bwMode="auto">
          <a:xfrm>
            <a:off x="304800" y="3962400"/>
            <a:ext cx="2606722" cy="2427380"/>
          </a:xfrm>
          <a:prstGeom prst="rect">
            <a:avLst/>
          </a:prstGeom>
          <a:ln w="19050">
            <a:solidFill>
              <a:schemeClr val="tx1"/>
            </a:solidFill>
          </a:ln>
          <a:effectLst>
            <a:outerShdw blurRad="292100" dist="139700" dir="2700000" algn="tl" rotWithShape="0">
              <a:srgbClr val="333333">
                <a:alpha val="65000"/>
              </a:srgbClr>
            </a:outerShdw>
          </a:effectLst>
        </p:spPr>
      </p:pic>
      <p:pic>
        <p:nvPicPr>
          <p:cNvPr id="6" name="Picture 6" descr="mangrove yellow warbler 2"/>
          <p:cNvPicPr>
            <a:picLocks noChangeAspect="1" noChangeArrowheads="1"/>
          </p:cNvPicPr>
          <p:nvPr/>
        </p:nvPicPr>
        <p:blipFill>
          <a:blip r:embed="rId5" cstate="print">
            <a:lum contrast="20000"/>
            <a:extLst>
              <a:ext uri="{28A0092B-C50C-407E-A947-70E740481C1C}">
                <a14:useLocalDpi xmlns:a14="http://schemas.microsoft.com/office/drawing/2010/main" xmlns=""/>
              </a:ext>
            </a:extLst>
          </a:blip>
          <a:srcRect/>
          <a:stretch>
            <a:fillRect/>
          </a:stretch>
        </p:blipFill>
        <p:spPr bwMode="auto">
          <a:xfrm>
            <a:off x="6637358" y="3983819"/>
            <a:ext cx="2129520" cy="2399893"/>
          </a:xfrm>
          <a:prstGeom prst="rect">
            <a:avLst/>
          </a:prstGeom>
          <a:ln w="19050">
            <a:solidFill>
              <a:schemeClr val="tx1"/>
            </a:solidFill>
          </a:ln>
          <a:effectLst>
            <a:outerShdw blurRad="292100" dist="139700" dir="2700000" algn="tl" rotWithShape="0">
              <a:srgbClr val="333333">
                <a:alpha val="65000"/>
              </a:srgbClr>
            </a:outerShdw>
          </a:effectLst>
        </p:spPr>
      </p:pic>
      <p:pic>
        <p:nvPicPr>
          <p:cNvPr id="7" name="Picture 6"/>
          <p:cNvPicPr>
            <a:picLocks noChangeAspect="1"/>
          </p:cNvPicPr>
          <p:nvPr/>
        </p:nvPicPr>
        <p:blipFill>
          <a:blip r:embed="rId6" cstate="print"/>
          <a:stretch>
            <a:fillRect/>
          </a:stretch>
        </p:blipFill>
        <p:spPr>
          <a:xfrm>
            <a:off x="10459" y="0"/>
            <a:ext cx="3761882" cy="31877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25" name="Picture 5" descr="iguana"/>
          <p:cNvPicPr>
            <a:picLocks noChangeAspect="1" noChangeArrowheads="1"/>
          </p:cNvPicPr>
          <p:nvPr/>
        </p:nvPicPr>
        <p:blipFill>
          <a:blip r:embed="rId3" cstate="print">
            <a:extLst>
              <a:ext uri="{28A0092B-C50C-407E-A947-70E740481C1C}">
                <a14:useLocalDpi xmlns:a14="http://schemas.microsoft.com/office/drawing/2010/main" xmlns=""/>
              </a:ext>
            </a:extLst>
          </a:blip>
          <a:srcRect/>
          <a:stretch>
            <a:fillRect/>
          </a:stretch>
        </p:blipFill>
        <p:spPr bwMode="auto">
          <a:xfrm>
            <a:off x="6482685" y="1871339"/>
            <a:ext cx="2388360" cy="2980446"/>
          </a:xfrm>
          <a:prstGeom prst="rect">
            <a:avLst/>
          </a:prstGeom>
          <a:ln w="19050">
            <a:solidFill>
              <a:schemeClr val="tx1"/>
            </a:solidFill>
          </a:ln>
          <a:effectLst>
            <a:outerShdw blurRad="292100" dist="139700" dir="2700000" algn="tl" rotWithShape="0">
              <a:srgbClr val="333333">
                <a:alpha val="65000"/>
              </a:srgbClr>
            </a:outerShdw>
          </a:effectLst>
        </p:spPr>
      </p:pic>
      <p:pic>
        <p:nvPicPr>
          <p:cNvPr id="7" name="Picture 6" descr="Anolis.jpg"/>
          <p:cNvPicPr>
            <a:picLocks noChangeAspect="1"/>
          </p:cNvPicPr>
          <p:nvPr/>
        </p:nvPicPr>
        <p:blipFill>
          <a:blip r:embed="rId4" cstate="print">
            <a:extLst>
              <a:ext uri="{28A0092B-C50C-407E-A947-70E740481C1C}">
                <a14:useLocalDpi xmlns:a14="http://schemas.microsoft.com/office/drawing/2010/main" xmlns=""/>
              </a:ext>
            </a:extLst>
          </a:blip>
          <a:srcRect/>
          <a:stretch>
            <a:fillRect/>
          </a:stretch>
        </p:blipFill>
        <p:spPr>
          <a:xfrm>
            <a:off x="3234519" y="354841"/>
            <a:ext cx="3117755" cy="2314109"/>
          </a:xfrm>
          <a:prstGeom prst="rect">
            <a:avLst/>
          </a:prstGeom>
          <a:ln w="19050">
            <a:solidFill>
              <a:schemeClr val="tx1"/>
            </a:solidFill>
          </a:ln>
          <a:effectLst>
            <a:outerShdw blurRad="292100" dist="139700" dir="2700000" algn="tl" rotWithShape="0">
              <a:srgbClr val="333333">
                <a:alpha val="65000"/>
              </a:srgbClr>
            </a:outerShdw>
          </a:effectLst>
        </p:spPr>
      </p:pic>
      <p:pic>
        <p:nvPicPr>
          <p:cNvPr id="8" name="Picture 7" descr="Boa.jpg"/>
          <p:cNvPicPr>
            <a:picLocks noChangeAspect="1"/>
          </p:cNvPicPr>
          <p:nvPr/>
        </p:nvPicPr>
        <p:blipFill>
          <a:blip r:embed="rId5" cstate="print">
            <a:extLst>
              <a:ext uri="{28A0092B-C50C-407E-A947-70E740481C1C}">
                <a14:useLocalDpi xmlns:a14="http://schemas.microsoft.com/office/drawing/2010/main" xmlns=""/>
              </a:ext>
            </a:extLst>
          </a:blip>
          <a:srcRect/>
          <a:stretch>
            <a:fillRect/>
          </a:stretch>
        </p:blipFill>
        <p:spPr>
          <a:xfrm>
            <a:off x="545911" y="3422197"/>
            <a:ext cx="3575712" cy="2767079"/>
          </a:xfrm>
          <a:prstGeom prst="rect">
            <a:avLst/>
          </a:prstGeom>
          <a:ln w="19050">
            <a:solidFill>
              <a:schemeClr val="tx1"/>
            </a:solidFill>
          </a:ln>
          <a:effectLst>
            <a:outerShdw blurRad="292100" dist="139700" dir="2700000" algn="tl" rotWithShape="0">
              <a:srgbClr val="333333">
                <a:alpha val="65000"/>
              </a:srgbClr>
            </a:outerShdw>
          </a:effectLst>
        </p:spPr>
      </p:pic>
      <p:pic>
        <p:nvPicPr>
          <p:cNvPr id="6" name="Picture 5" descr="CrocWeb.jpg"/>
          <p:cNvPicPr>
            <a:picLocks noChangeAspect="1"/>
          </p:cNvPicPr>
          <p:nvPr/>
        </p:nvPicPr>
        <p:blipFill>
          <a:blip r:embed="rId6" cstate="print">
            <a:extLst>
              <a:ext uri="{28A0092B-C50C-407E-A947-70E740481C1C}">
                <a14:useLocalDpi xmlns:a14="http://schemas.microsoft.com/office/drawing/2010/main" xmlns=""/>
              </a:ext>
            </a:extLst>
          </a:blip>
          <a:srcRect/>
          <a:stretch>
            <a:fillRect/>
          </a:stretch>
        </p:blipFill>
        <p:spPr>
          <a:xfrm>
            <a:off x="4328852" y="5199800"/>
            <a:ext cx="3573200" cy="1480783"/>
          </a:xfrm>
          <a:prstGeom prst="rect">
            <a:avLst/>
          </a:prstGeom>
          <a:ln w="19050">
            <a:solidFill>
              <a:schemeClr val="tx1"/>
            </a:solidFill>
          </a:ln>
          <a:effectLst>
            <a:outerShdw blurRad="292100" dist="139700" dir="2700000" algn="tl" rotWithShape="0">
              <a:srgbClr val="333333">
                <a:alpha val="65000"/>
              </a:srgbClr>
            </a:outerShdw>
          </a:effectLst>
        </p:spPr>
      </p:pic>
      <p:pic>
        <p:nvPicPr>
          <p:cNvPr id="9" name="Picture 8" descr="new-geckoSml.jpg"/>
          <p:cNvPicPr>
            <a:picLocks noChangeAspect="1"/>
          </p:cNvPicPr>
          <p:nvPr/>
        </p:nvPicPr>
        <p:blipFill>
          <a:blip r:embed="rId7" cstate="print">
            <a:extLst>
              <a:ext uri="{28A0092B-C50C-407E-A947-70E740481C1C}">
                <a14:useLocalDpi xmlns:a14="http://schemas.microsoft.com/office/drawing/2010/main" xmlns=""/>
              </a:ext>
            </a:extLst>
          </a:blip>
          <a:srcRect/>
          <a:stretch>
            <a:fillRect/>
          </a:stretch>
        </p:blipFill>
        <p:spPr>
          <a:xfrm>
            <a:off x="177421" y="1282903"/>
            <a:ext cx="2914931" cy="1965278"/>
          </a:xfrm>
          <a:prstGeom prst="rect">
            <a:avLst/>
          </a:prstGeom>
          <a:ln w="19050">
            <a:solidFill>
              <a:schemeClr val="tx1"/>
            </a:solidFill>
          </a:ln>
          <a:effectLst>
            <a:outerShdw blurRad="292100" dist="139700" dir="2700000" algn="tl" rotWithShape="0">
              <a:srgbClr val="333333">
                <a:alpha val="65000"/>
              </a:srgbClr>
            </a:outerShdw>
          </a:effectLst>
        </p:spPr>
      </p:pic>
      <p:sp>
        <p:nvSpPr>
          <p:cNvPr id="10" name="TextBox 9"/>
          <p:cNvSpPr txBox="1"/>
          <p:nvPr/>
        </p:nvSpPr>
        <p:spPr>
          <a:xfrm>
            <a:off x="685800" y="304800"/>
            <a:ext cx="1980605" cy="646331"/>
          </a:xfrm>
          <a:prstGeom prst="rect">
            <a:avLst/>
          </a:prstGeom>
          <a:noFill/>
        </p:spPr>
        <p:txBody>
          <a:bodyPr wrap="none" rtlCol="0">
            <a:spAutoFit/>
          </a:bodyPr>
          <a:lstStyle/>
          <a:p>
            <a:r>
              <a:rPr lang="en-US" sz="3600" b="1" dirty="0" smtClean="0">
                <a:latin typeface="Maiandra GD" pitchFamily="34" charset="0"/>
              </a:rPr>
              <a:t>Reptiles</a:t>
            </a:r>
            <a:endParaRPr lang="en-US" sz="2800" b="1" dirty="0">
              <a:latin typeface="Maiandra GD" pitchFamily="34" charset="0"/>
            </a:endParaRPr>
          </a:p>
        </p:txBody>
      </p:sp>
      <p:pic>
        <p:nvPicPr>
          <p:cNvPr id="286724" name="Picture 4" descr="baby iguana"/>
          <p:cNvPicPr>
            <a:picLocks noChangeAspect="1" noChangeArrowheads="1"/>
          </p:cNvPicPr>
          <p:nvPr/>
        </p:nvPicPr>
        <p:blipFill>
          <a:blip r:embed="rId8" cstate="print">
            <a:extLst>
              <a:ext uri="{28A0092B-C50C-407E-A947-70E740481C1C}">
                <a14:useLocalDpi xmlns:a14="http://schemas.microsoft.com/office/drawing/2010/main" xmlns=""/>
              </a:ext>
            </a:extLst>
          </a:blip>
          <a:srcRect/>
          <a:stretch>
            <a:fillRect/>
          </a:stretch>
        </p:blipFill>
        <p:spPr bwMode="auto">
          <a:xfrm>
            <a:off x="4708476" y="2893172"/>
            <a:ext cx="2402006" cy="2108735"/>
          </a:xfrm>
          <a:prstGeom prst="rect">
            <a:avLst/>
          </a:prstGeom>
          <a:ln w="19050">
            <a:solidFill>
              <a:schemeClr val="tx1"/>
            </a:solidFill>
          </a:ln>
          <a:effectLst>
            <a:glow rad="101600">
              <a:schemeClr val="accent3">
                <a:satMod val="175000"/>
                <a:alpha val="40000"/>
              </a:schemeClr>
            </a:glow>
            <a:outerShdw blurRad="292100" dist="139700" dir="2700000" algn="tl" rotWithShape="0">
              <a:srgbClr val="333333">
                <a:alpha val="65000"/>
              </a:srgbClr>
            </a:outerShdw>
          </a:effectLst>
        </p:spPr>
      </p:pic>
    </p:spTree>
    <p:extLst>
      <p:ext uri="{BB962C8B-B14F-4D97-AF65-F5344CB8AC3E}">
        <p14:creationId xmlns:p14="http://schemas.microsoft.com/office/powerpoint/2010/main" xmlns="" val="1957696814"/>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3071" name="Picture 15" descr="generalist herbivore 5"/>
          <p:cNvPicPr>
            <a:picLocks noChangeAspect="1" noChangeArrowheads="1"/>
          </p:cNvPicPr>
          <p:nvPr/>
        </p:nvPicPr>
        <p:blipFill>
          <a:blip r:embed="rId3" cstate="print">
            <a:extLst>
              <a:ext uri="{28A0092B-C50C-407E-A947-70E740481C1C}">
                <a14:useLocalDpi xmlns:a14="http://schemas.microsoft.com/office/drawing/2010/main" xmlns=""/>
              </a:ext>
            </a:extLst>
          </a:blip>
          <a:srcRect/>
          <a:stretch>
            <a:fillRect/>
          </a:stretch>
        </p:blipFill>
        <p:spPr bwMode="auto">
          <a:xfrm>
            <a:off x="4595813" y="3352800"/>
            <a:ext cx="4294187" cy="3194050"/>
          </a:xfrm>
          <a:prstGeom prst="rect">
            <a:avLst/>
          </a:prstGeom>
          <a:ln w="19050">
            <a:solidFill>
              <a:schemeClr val="tx1"/>
            </a:solidFill>
          </a:ln>
          <a:effectLst>
            <a:outerShdw blurRad="292100" dist="139700" dir="2700000" algn="tl" rotWithShape="0">
              <a:srgbClr val="333333">
                <a:alpha val="65000"/>
              </a:srgbClr>
            </a:outerShdw>
          </a:effectLst>
        </p:spPr>
      </p:pic>
      <p:pic>
        <p:nvPicPr>
          <p:cNvPr id="173067" name="Picture 11" descr="generalist herbivore 1"/>
          <p:cNvPicPr>
            <a:picLocks noChangeAspect="1" noChangeArrowheads="1"/>
          </p:cNvPicPr>
          <p:nvPr/>
        </p:nvPicPr>
        <p:blipFill>
          <a:blip r:embed="rId4" cstate="print"/>
          <a:srcRect/>
          <a:stretch>
            <a:fillRect/>
          </a:stretch>
        </p:blipFill>
        <p:spPr bwMode="auto">
          <a:xfrm>
            <a:off x="190500" y="404813"/>
            <a:ext cx="4211638" cy="2797175"/>
          </a:xfrm>
          <a:prstGeom prst="rect">
            <a:avLst/>
          </a:prstGeom>
          <a:ln w="19050">
            <a:solidFill>
              <a:schemeClr val="tx1"/>
            </a:solidFill>
          </a:ln>
          <a:effectLst>
            <a:outerShdw blurRad="292100" dist="139700" dir="2700000" algn="tl" rotWithShape="0">
              <a:srgbClr val="333333">
                <a:alpha val="65000"/>
              </a:srgbClr>
            </a:outerShdw>
          </a:effectLst>
        </p:spPr>
      </p:pic>
      <p:pic>
        <p:nvPicPr>
          <p:cNvPr id="173068" name="Picture 12" descr="generalist herbivore 2"/>
          <p:cNvPicPr>
            <a:picLocks noChangeAspect="1" noChangeArrowheads="1"/>
          </p:cNvPicPr>
          <p:nvPr/>
        </p:nvPicPr>
        <p:blipFill>
          <a:blip r:embed="rId5" cstate="print">
            <a:extLst>
              <a:ext uri="{28A0092B-C50C-407E-A947-70E740481C1C}">
                <a14:useLocalDpi xmlns:a14="http://schemas.microsoft.com/office/drawing/2010/main" xmlns=""/>
              </a:ext>
            </a:extLst>
          </a:blip>
          <a:srcRect/>
          <a:stretch>
            <a:fillRect/>
          </a:stretch>
        </p:blipFill>
        <p:spPr bwMode="auto">
          <a:xfrm>
            <a:off x="4598988" y="1196880"/>
            <a:ext cx="3387725" cy="1996696"/>
          </a:xfrm>
          <a:prstGeom prst="rect">
            <a:avLst/>
          </a:prstGeom>
          <a:ln w="19050">
            <a:solidFill>
              <a:schemeClr val="tx1"/>
            </a:solidFill>
          </a:ln>
          <a:effectLst>
            <a:outerShdw blurRad="292100" dist="139700" dir="2700000" algn="tl" rotWithShape="0">
              <a:srgbClr val="333333">
                <a:alpha val="65000"/>
              </a:srgbClr>
            </a:outerShdw>
          </a:effectLst>
        </p:spPr>
      </p:pic>
      <p:pic>
        <p:nvPicPr>
          <p:cNvPr id="37895" name="Picture 14" descr="generalist herbivore 4"/>
          <p:cNvPicPr>
            <a:picLocks noChangeAspect="1" noChangeArrowheads="1"/>
          </p:cNvPicPr>
          <p:nvPr/>
        </p:nvPicPr>
        <p:blipFill>
          <a:blip r:embed="rId6" cstate="print"/>
          <a:srcRect/>
          <a:stretch>
            <a:fillRect/>
          </a:stretch>
        </p:blipFill>
        <p:spPr bwMode="auto">
          <a:xfrm>
            <a:off x="4652963" y="5232400"/>
            <a:ext cx="1692275" cy="1268413"/>
          </a:xfrm>
          <a:prstGeom prst="rect">
            <a:avLst/>
          </a:prstGeom>
          <a:ln w="19050">
            <a:solidFill>
              <a:schemeClr val="tx1"/>
            </a:solidFill>
          </a:ln>
          <a:effectLst>
            <a:outerShdw blurRad="292100" dist="139700" dir="2700000" algn="tl" rotWithShape="0">
              <a:srgbClr val="333333">
                <a:alpha val="65000"/>
              </a:srgbClr>
            </a:outerShdw>
          </a:effectLst>
        </p:spPr>
      </p:pic>
      <p:pic>
        <p:nvPicPr>
          <p:cNvPr id="8" name="Picture 7" descr="bagworm-on-Rm.jpg"/>
          <p:cNvPicPr>
            <a:picLocks noChangeAspect="1"/>
          </p:cNvPicPr>
          <p:nvPr/>
        </p:nvPicPr>
        <p:blipFill>
          <a:blip r:embed="rId7" cstate="print"/>
          <a:stretch>
            <a:fillRect/>
          </a:stretch>
        </p:blipFill>
        <p:spPr>
          <a:xfrm>
            <a:off x="171452" y="3352800"/>
            <a:ext cx="4250266" cy="3187700"/>
          </a:xfrm>
          <a:prstGeom prst="rect">
            <a:avLst/>
          </a:prstGeom>
          <a:ln w="19050">
            <a:solidFill>
              <a:schemeClr val="tx1"/>
            </a:solidFill>
          </a:ln>
          <a:effectLst>
            <a:outerShdw blurRad="292100" dist="139700" dir="2700000" algn="tl" rotWithShape="0">
              <a:srgbClr val="333333">
                <a:alpha val="65000"/>
              </a:srgbClr>
            </a:outerShdw>
          </a:effectLst>
        </p:spPr>
      </p:pic>
      <p:sp>
        <p:nvSpPr>
          <p:cNvPr id="9" name="TextBox 8"/>
          <p:cNvSpPr txBox="1"/>
          <p:nvPr/>
        </p:nvSpPr>
        <p:spPr>
          <a:xfrm>
            <a:off x="5257800" y="152400"/>
            <a:ext cx="2129259" cy="769441"/>
          </a:xfrm>
          <a:prstGeom prst="rect">
            <a:avLst/>
          </a:prstGeom>
          <a:noFill/>
        </p:spPr>
        <p:txBody>
          <a:bodyPr wrap="none" rtlCol="0">
            <a:spAutoFit/>
          </a:bodyPr>
          <a:lstStyle/>
          <a:p>
            <a:r>
              <a:rPr lang="en-US" sz="4400" b="1" dirty="0" smtClean="0">
                <a:latin typeface="Maiandra GD" pitchFamily="34" charset="0"/>
              </a:rPr>
              <a:t>Insects</a:t>
            </a:r>
            <a:endParaRPr lang="en-US" sz="3200" dirty="0">
              <a:latin typeface="Maiandra GD" pitchFamily="34" charset="0"/>
            </a:endParaRPr>
          </a:p>
        </p:txBody>
      </p:sp>
    </p:spTree>
    <p:extLst>
      <p:ext uri="{BB962C8B-B14F-4D97-AF65-F5344CB8AC3E}">
        <p14:creationId xmlns:p14="http://schemas.microsoft.com/office/powerpoint/2010/main" xmlns="" val="131336924"/>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1000037.JPG"/>
          <p:cNvPicPr>
            <a:picLocks noChangeAspect="1"/>
          </p:cNvPicPr>
          <p:nvPr/>
        </p:nvPicPr>
        <p:blipFill>
          <a:blip r:embed="rId2" cstate="print">
            <a:extLst>
              <a:ext uri="{28A0092B-C50C-407E-A947-70E740481C1C}">
                <a14:useLocalDpi xmlns:a14="http://schemas.microsoft.com/office/drawing/2010/main" xmlns=""/>
              </a:ext>
            </a:extLst>
          </a:blip>
          <a:stretch>
            <a:fillRect/>
          </a:stretch>
        </p:blipFill>
        <p:spPr>
          <a:xfrm>
            <a:off x="0" y="0"/>
            <a:ext cx="9144000" cy="6858000"/>
          </a:xfrm>
          <a:prstGeom prst="rect">
            <a:avLst/>
          </a:prstGeom>
        </p:spPr>
      </p:pic>
      <p:sp>
        <p:nvSpPr>
          <p:cNvPr id="3" name="Title 1"/>
          <p:cNvSpPr txBox="1">
            <a:spLocks/>
          </p:cNvSpPr>
          <p:nvPr/>
        </p:nvSpPr>
        <p:spPr>
          <a:xfrm>
            <a:off x="0" y="1"/>
            <a:ext cx="9144000" cy="1143000"/>
          </a:xfrm>
          <a:prstGeom prst="rect">
            <a:avLst/>
          </a:prstGeom>
        </p:spPr>
        <p:txBody>
          <a:bodyPr>
            <a:normAutofit fontScale="9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i="1" smtClean="0"/>
              <a:t>Sensitivity of Coastal Zone Ecosystems to Climate Change</a:t>
            </a:r>
            <a:endParaRPr lang="en-US" b="1" i="1" dirty="0"/>
          </a:p>
        </p:txBody>
      </p:sp>
      <p:sp>
        <p:nvSpPr>
          <p:cNvPr id="4" name="Rectangle 3"/>
          <p:cNvSpPr/>
          <p:nvPr/>
        </p:nvSpPr>
        <p:spPr>
          <a:xfrm>
            <a:off x="0" y="1600200"/>
            <a:ext cx="9144000" cy="523220"/>
          </a:xfrm>
          <a:prstGeom prst="rect">
            <a:avLst/>
          </a:prstGeom>
        </p:spPr>
        <p:txBody>
          <a:bodyPr wrap="square">
            <a:spAutoFit/>
          </a:bodyPr>
          <a:lstStyle/>
          <a:p>
            <a:pPr algn="ctr"/>
            <a:r>
              <a:rPr lang="en-US" sz="2800" b="1" dirty="0" smtClean="0">
                <a:solidFill>
                  <a:srgbClr val="FFFFFF"/>
                </a:solidFill>
                <a:effectLst>
                  <a:outerShdw blurRad="50800" dist="38100" dir="2700000" algn="tl" rotWithShape="0">
                    <a:prstClr val="black">
                      <a:alpha val="40000"/>
                    </a:prstClr>
                  </a:outerShdw>
                </a:effectLst>
              </a:rPr>
              <a:t>Coastal wetlands = $4.1 trillion/year in ecosystem services</a:t>
            </a:r>
            <a:endParaRPr lang="en-US" sz="2800" b="1" dirty="0">
              <a:solidFill>
                <a:srgbClr val="FFFFFF"/>
              </a:solidFill>
              <a:effectLst>
                <a:outerShdw blurRad="50800" dist="38100" dir="2700000" algn="tl" rotWithShape="0">
                  <a:prstClr val="black">
                    <a:alpha val="40000"/>
                  </a:prstClr>
                </a:outerShdw>
              </a:effectLst>
            </a:endParaRPr>
          </a:p>
        </p:txBody>
      </p:sp>
    </p:spTree>
    <p:extLst>
      <p:ext uri="{BB962C8B-B14F-4D97-AF65-F5344CB8AC3E}">
        <p14:creationId xmlns:p14="http://schemas.microsoft.com/office/powerpoint/2010/main" xmlns="" val="26042207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Ucides1"/>
          <p:cNvPicPr>
            <a:picLocks noChangeAspect="1" noChangeArrowheads="1"/>
          </p:cNvPicPr>
          <p:nvPr/>
        </p:nvPicPr>
        <p:blipFill>
          <a:blip r:embed="rId3" cstate="print"/>
          <a:srcRect/>
          <a:stretch>
            <a:fillRect/>
          </a:stretch>
        </p:blipFill>
        <p:spPr bwMode="auto">
          <a:xfrm>
            <a:off x="533400" y="762000"/>
            <a:ext cx="4175125" cy="3317875"/>
          </a:xfrm>
          <a:prstGeom prst="rect">
            <a:avLst/>
          </a:prstGeom>
          <a:ln w="19050">
            <a:solidFill>
              <a:schemeClr val="tx1"/>
            </a:solidFill>
          </a:ln>
          <a:effectLst>
            <a:outerShdw blurRad="292100" dist="139700" dir="2700000" algn="tl" rotWithShape="0">
              <a:srgbClr val="333333">
                <a:alpha val="65000"/>
              </a:srgbClr>
            </a:outerShdw>
          </a:effectLst>
        </p:spPr>
      </p:pic>
      <p:pic>
        <p:nvPicPr>
          <p:cNvPr id="287747" name="Picture 3" descr="Goniopsis"/>
          <p:cNvPicPr>
            <a:picLocks noChangeAspect="1" noChangeArrowheads="1"/>
          </p:cNvPicPr>
          <p:nvPr/>
        </p:nvPicPr>
        <p:blipFill>
          <a:blip r:embed="rId4" cstate="print">
            <a:lum contrast="10000"/>
          </a:blip>
          <a:srcRect/>
          <a:stretch>
            <a:fillRect/>
          </a:stretch>
        </p:blipFill>
        <p:spPr bwMode="auto">
          <a:xfrm>
            <a:off x="355600" y="3467100"/>
            <a:ext cx="4054475" cy="3187700"/>
          </a:xfrm>
          <a:prstGeom prst="rect">
            <a:avLst/>
          </a:prstGeom>
          <a:ln w="19050">
            <a:solidFill>
              <a:schemeClr val="tx1"/>
            </a:solidFill>
          </a:ln>
          <a:effectLst>
            <a:glow rad="139700">
              <a:srgbClr val="000000">
                <a:alpha val="23922"/>
              </a:srgbClr>
            </a:glow>
            <a:outerShdw blurRad="50800" dist="38100" dir="18900000" algn="bl" rotWithShape="0">
              <a:prstClr val="black">
                <a:alpha val="40000"/>
              </a:prstClr>
            </a:outerShdw>
          </a:effectLst>
        </p:spPr>
      </p:pic>
      <p:pic>
        <p:nvPicPr>
          <p:cNvPr id="287748" name="Picture 4" descr="uca"/>
          <p:cNvPicPr>
            <a:picLocks noChangeAspect="1" noChangeArrowheads="1"/>
          </p:cNvPicPr>
          <p:nvPr/>
        </p:nvPicPr>
        <p:blipFill>
          <a:blip r:embed="rId5" cstate="print"/>
          <a:srcRect/>
          <a:stretch>
            <a:fillRect/>
          </a:stretch>
        </p:blipFill>
        <p:spPr bwMode="auto">
          <a:xfrm>
            <a:off x="4191000" y="3048000"/>
            <a:ext cx="4673600" cy="3506788"/>
          </a:xfrm>
          <a:prstGeom prst="rect">
            <a:avLst/>
          </a:prstGeom>
          <a:ln w="19050">
            <a:solidFill>
              <a:schemeClr val="tx1"/>
            </a:solidFill>
          </a:ln>
          <a:effectLst>
            <a:glow rad="139700">
              <a:srgbClr val="000000">
                <a:alpha val="25098"/>
              </a:srgbClr>
            </a:glow>
            <a:outerShdw blurRad="50800" dist="38100" dir="13500000" algn="br" rotWithShape="0">
              <a:prstClr val="black">
                <a:alpha val="40000"/>
              </a:prstClr>
            </a:outerShdw>
          </a:effectLst>
        </p:spPr>
      </p:pic>
      <p:sp>
        <p:nvSpPr>
          <p:cNvPr id="5" name="TextBox 4"/>
          <p:cNvSpPr txBox="1"/>
          <p:nvPr/>
        </p:nvSpPr>
        <p:spPr>
          <a:xfrm>
            <a:off x="990600" y="76200"/>
            <a:ext cx="3126577" cy="584776"/>
          </a:xfrm>
          <a:prstGeom prst="rect">
            <a:avLst/>
          </a:prstGeom>
          <a:noFill/>
        </p:spPr>
        <p:txBody>
          <a:bodyPr wrap="none" rtlCol="0">
            <a:spAutoFit/>
          </a:bodyPr>
          <a:lstStyle/>
          <a:p>
            <a:r>
              <a:rPr lang="en-US" sz="3200" b="1" dirty="0" smtClean="0">
                <a:latin typeface="Maiandra GD" pitchFamily="34" charset="0"/>
              </a:rPr>
              <a:t>Intertidal crabs</a:t>
            </a:r>
            <a:endParaRPr lang="en-US" sz="3200" b="1" dirty="0">
              <a:latin typeface="Maiandra GD" pitchFamily="34" charset="0"/>
            </a:endParaRPr>
          </a:p>
        </p:txBody>
      </p:sp>
      <p:pic>
        <p:nvPicPr>
          <p:cNvPr id="9" name="Picture 5"/>
          <p:cNvPicPr>
            <a:picLocks noChangeAspect="1" noChangeArrowheads="1"/>
          </p:cNvPicPr>
          <p:nvPr/>
        </p:nvPicPr>
        <p:blipFill>
          <a:blip r:embed="rId6" cstate="print">
            <a:extLst>
              <a:ext uri="{28A0092B-C50C-407E-A947-70E740481C1C}">
                <a14:useLocalDpi xmlns:a14="http://schemas.microsoft.com/office/drawing/2010/main" xmlns=""/>
              </a:ext>
            </a:extLst>
          </a:blip>
          <a:srcRect/>
          <a:stretch>
            <a:fillRect/>
          </a:stretch>
        </p:blipFill>
        <p:spPr bwMode="auto">
          <a:xfrm>
            <a:off x="4724400" y="381000"/>
            <a:ext cx="3352800" cy="2993951"/>
          </a:xfrm>
          <a:prstGeom prst="rect">
            <a:avLst/>
          </a:prstGeom>
          <a:ln w="19050">
            <a:solidFill>
              <a:schemeClr val="tx1"/>
            </a:solidFill>
          </a:ln>
          <a:effectLst>
            <a:glow rad="101600">
              <a:schemeClr val="tx1">
                <a:alpha val="40000"/>
              </a:schemeClr>
            </a:glow>
            <a:outerShdw blurRad="292100" dist="139700" dir="2700000" algn="tl" rotWithShape="0">
              <a:srgbClr val="333333">
                <a:alpha val="65000"/>
              </a:srgbClr>
            </a:outerShdw>
          </a:effectLst>
        </p:spPr>
      </p:pic>
    </p:spTree>
    <p:extLst>
      <p:ext uri="{BB962C8B-B14F-4D97-AF65-F5344CB8AC3E}">
        <p14:creationId xmlns:p14="http://schemas.microsoft.com/office/powerpoint/2010/main" xmlns="" val="2345088653"/>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G_3857.JPG"/>
          <p:cNvPicPr>
            <a:picLocks noChangeAspect="1"/>
          </p:cNvPicPr>
          <p:nvPr/>
        </p:nvPicPr>
        <p:blipFill>
          <a:blip r:embed="rId3" cstate="print">
            <a:extLst>
              <a:ext uri="{28A0092B-C50C-407E-A947-70E740481C1C}">
                <a14:useLocalDpi xmlns:a14="http://schemas.microsoft.com/office/drawing/2010/main" xmlns=""/>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xmlns="" val="242534390"/>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152400" y="2057400"/>
            <a:ext cx="3429000" cy="4495800"/>
          </a:xfrm>
          <a:prstGeom prst="rect">
            <a:avLst/>
          </a:prstGeom>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ounded Rectangle 15"/>
          <p:cNvSpPr/>
          <p:nvPr/>
        </p:nvSpPr>
        <p:spPr>
          <a:xfrm>
            <a:off x="4038600" y="2057400"/>
            <a:ext cx="2667000" cy="3733800"/>
          </a:xfrm>
          <a:prstGeom prst="roundRect">
            <a:avLst/>
          </a:prstGeom>
          <a:solidFill>
            <a:schemeClr val="bg1">
              <a:lumMod val="9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3946" y="0"/>
            <a:ext cx="9130054" cy="1752600"/>
          </a:xfrm>
        </p:spPr>
        <p:txBody>
          <a:bodyPr>
            <a:normAutofit fontScale="90000"/>
          </a:bodyPr>
          <a:lstStyle/>
          <a:p>
            <a:r>
              <a:rPr lang="en-US" u="sng" dirty="0" smtClean="0"/>
              <a:t>Objective 3</a:t>
            </a:r>
            <a:r>
              <a:rPr lang="en-US" dirty="0" smtClean="0"/>
              <a:t/>
            </a:r>
            <a:br>
              <a:rPr lang="en-US" dirty="0" smtClean="0"/>
            </a:br>
            <a:r>
              <a:rPr lang="en-US" dirty="0" err="1" smtClean="0"/>
              <a:t>Spatio</a:t>
            </a:r>
            <a:r>
              <a:rPr lang="en-US" dirty="0" smtClean="0"/>
              <a:t>-temporal modeling of mangrove invasion</a:t>
            </a:r>
            <a:endParaRPr lang="en-US" dirty="0"/>
          </a:p>
        </p:txBody>
      </p:sp>
      <p:pic>
        <p:nvPicPr>
          <p:cNvPr id="8" name="Picture 7" descr="Picture2.jpg"/>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xmlns=""/>
              </a:ext>
            </a:extLst>
          </a:blip>
          <a:srcRect/>
          <a:stretch/>
        </p:blipFill>
        <p:spPr>
          <a:xfrm flipH="1">
            <a:off x="4114800" y="2514600"/>
            <a:ext cx="2590800" cy="3038214"/>
          </a:xfrm>
          <a:prstGeom prst="rect">
            <a:avLst/>
          </a:prstGeom>
        </p:spPr>
      </p:pic>
      <p:pic>
        <p:nvPicPr>
          <p:cNvPr id="11" name="Picture 10"/>
          <p:cNvPicPr>
            <a:picLocks noChangeAspect="1"/>
          </p:cNvPicPr>
          <p:nvPr/>
        </p:nvPicPr>
        <p:blipFill rotWithShape="1">
          <a:blip r:embed="rId3" cstate="print">
            <a:extLst>
              <a:ext uri="{28A0092B-C50C-407E-A947-70E740481C1C}">
                <a14:useLocalDpi xmlns:a14="http://schemas.microsoft.com/office/drawing/2010/main" xmlns=""/>
              </a:ext>
            </a:extLst>
          </a:blip>
          <a:srcRect/>
          <a:stretch/>
        </p:blipFill>
        <p:spPr>
          <a:xfrm>
            <a:off x="533400" y="2514600"/>
            <a:ext cx="2314388" cy="3821238"/>
          </a:xfrm>
          <a:prstGeom prst="rect">
            <a:avLst/>
          </a:prstGeom>
        </p:spPr>
      </p:pic>
      <p:sp>
        <p:nvSpPr>
          <p:cNvPr id="12" name="TextBox 11"/>
          <p:cNvSpPr txBox="1"/>
          <p:nvPr/>
        </p:nvSpPr>
        <p:spPr>
          <a:xfrm>
            <a:off x="152400" y="2057400"/>
            <a:ext cx="3458136" cy="369332"/>
          </a:xfrm>
          <a:prstGeom prst="rect">
            <a:avLst/>
          </a:prstGeom>
          <a:noFill/>
        </p:spPr>
        <p:txBody>
          <a:bodyPr wrap="none" rtlCol="0">
            <a:spAutoFit/>
          </a:bodyPr>
          <a:lstStyle/>
          <a:p>
            <a:r>
              <a:rPr lang="en-US" b="1" dirty="0" smtClean="0">
                <a:solidFill>
                  <a:srgbClr val="FFFFFF"/>
                </a:solidFill>
              </a:rPr>
              <a:t>Individual-recruit transport model</a:t>
            </a:r>
            <a:endParaRPr lang="en-US" b="1" dirty="0">
              <a:solidFill>
                <a:srgbClr val="FFFFFF"/>
              </a:solidFill>
            </a:endParaRPr>
          </a:p>
        </p:txBody>
      </p:sp>
      <p:pic>
        <p:nvPicPr>
          <p:cNvPr id="13" name="Picture 12"/>
          <p:cNvPicPr>
            <a:picLocks noChangeAspect="1"/>
          </p:cNvPicPr>
          <p:nvPr/>
        </p:nvPicPr>
        <p:blipFill>
          <a:blip r:embed="rId4" cstate="print">
            <a:extLst>
              <a:ext uri="{28A0092B-C50C-407E-A947-70E740481C1C}">
                <a14:useLocalDpi xmlns:a14="http://schemas.microsoft.com/office/drawing/2010/main" xmlns=""/>
              </a:ext>
            </a:extLst>
          </a:blip>
          <a:stretch>
            <a:fillRect/>
          </a:stretch>
        </p:blipFill>
        <p:spPr>
          <a:xfrm>
            <a:off x="1981200" y="4191000"/>
            <a:ext cx="2031999" cy="1524000"/>
          </a:xfrm>
          <a:prstGeom prst="rect">
            <a:avLst/>
          </a:prstGeom>
        </p:spPr>
      </p:pic>
      <p:sp>
        <p:nvSpPr>
          <p:cNvPr id="14" name="TextBox 13"/>
          <p:cNvSpPr txBox="1"/>
          <p:nvPr/>
        </p:nvSpPr>
        <p:spPr>
          <a:xfrm>
            <a:off x="2362200" y="3733800"/>
            <a:ext cx="1128058" cy="369332"/>
          </a:xfrm>
          <a:prstGeom prst="rect">
            <a:avLst/>
          </a:prstGeom>
          <a:noFill/>
        </p:spPr>
        <p:txBody>
          <a:bodyPr wrap="none" rtlCol="0">
            <a:spAutoFit/>
          </a:bodyPr>
          <a:lstStyle/>
          <a:p>
            <a:r>
              <a:rPr lang="en-US" b="1" dirty="0" smtClean="0">
                <a:solidFill>
                  <a:schemeClr val="bg1"/>
                </a:solidFill>
              </a:rPr>
              <a:t>Field data</a:t>
            </a:r>
            <a:endParaRPr lang="en-US" b="1" dirty="0">
              <a:solidFill>
                <a:schemeClr val="bg1"/>
              </a:solidFill>
            </a:endParaRPr>
          </a:p>
        </p:txBody>
      </p:sp>
      <p:sp>
        <p:nvSpPr>
          <p:cNvPr id="15" name="TextBox 14"/>
          <p:cNvSpPr txBox="1"/>
          <p:nvPr/>
        </p:nvSpPr>
        <p:spPr>
          <a:xfrm>
            <a:off x="4724400" y="2057400"/>
            <a:ext cx="1325641" cy="646331"/>
          </a:xfrm>
          <a:prstGeom prst="rect">
            <a:avLst/>
          </a:prstGeom>
          <a:noFill/>
        </p:spPr>
        <p:txBody>
          <a:bodyPr wrap="none" rtlCol="0">
            <a:spAutoFit/>
          </a:bodyPr>
          <a:lstStyle/>
          <a:p>
            <a:pPr algn="ctr"/>
            <a:r>
              <a:rPr lang="en-US" b="1" dirty="0" smtClean="0"/>
              <a:t>Hierarchical </a:t>
            </a:r>
          </a:p>
          <a:p>
            <a:pPr algn="ctr"/>
            <a:r>
              <a:rPr lang="en-US" b="1" dirty="0" smtClean="0"/>
              <a:t>modeling</a:t>
            </a:r>
            <a:endParaRPr lang="en-US" b="1" dirty="0"/>
          </a:p>
        </p:txBody>
      </p:sp>
      <p:sp>
        <p:nvSpPr>
          <p:cNvPr id="19" name="TextBox 18"/>
          <p:cNvSpPr txBox="1"/>
          <p:nvPr/>
        </p:nvSpPr>
        <p:spPr>
          <a:xfrm>
            <a:off x="7543800" y="1905000"/>
            <a:ext cx="855748" cy="369332"/>
          </a:xfrm>
          <a:prstGeom prst="rect">
            <a:avLst/>
          </a:prstGeom>
          <a:noFill/>
        </p:spPr>
        <p:txBody>
          <a:bodyPr wrap="none" rtlCol="0">
            <a:spAutoFit/>
          </a:bodyPr>
          <a:lstStyle/>
          <a:p>
            <a:r>
              <a:rPr lang="en-US" b="1" dirty="0" smtClean="0"/>
              <a:t>STELLA</a:t>
            </a:r>
            <a:endParaRPr lang="en-US" b="1" dirty="0"/>
          </a:p>
        </p:txBody>
      </p:sp>
      <p:pic>
        <p:nvPicPr>
          <p:cNvPr id="20" name="Picture 19"/>
          <p:cNvPicPr>
            <a:picLocks noChangeAspect="1"/>
          </p:cNvPicPr>
          <p:nvPr/>
        </p:nvPicPr>
        <p:blipFill>
          <a:blip r:embed="rId5" cstate="print"/>
          <a:stretch>
            <a:fillRect/>
          </a:stretch>
        </p:blipFill>
        <p:spPr>
          <a:xfrm>
            <a:off x="7162800" y="2286000"/>
            <a:ext cx="1517525" cy="1786011"/>
          </a:xfrm>
          <a:prstGeom prst="rect">
            <a:avLst/>
          </a:prstGeom>
        </p:spPr>
      </p:pic>
      <p:pic>
        <p:nvPicPr>
          <p:cNvPr id="21" name="Picture 20"/>
          <p:cNvPicPr>
            <a:picLocks noChangeAspect="1"/>
          </p:cNvPicPr>
          <p:nvPr/>
        </p:nvPicPr>
        <p:blipFill>
          <a:blip r:embed="rId6" cstate="print">
            <a:extLst>
              <a:ext uri="{28A0092B-C50C-407E-A947-70E740481C1C}">
                <a14:useLocalDpi xmlns:a14="http://schemas.microsoft.com/office/drawing/2010/main" xmlns=""/>
              </a:ext>
            </a:extLst>
          </a:blip>
          <a:stretch>
            <a:fillRect/>
          </a:stretch>
        </p:blipFill>
        <p:spPr>
          <a:xfrm>
            <a:off x="7010400" y="4648200"/>
            <a:ext cx="1905000" cy="1881236"/>
          </a:xfrm>
          <a:prstGeom prst="rect">
            <a:avLst/>
          </a:prstGeom>
        </p:spPr>
      </p:pic>
      <p:sp>
        <p:nvSpPr>
          <p:cNvPr id="22" name="TextBox 21"/>
          <p:cNvSpPr txBox="1"/>
          <p:nvPr/>
        </p:nvSpPr>
        <p:spPr>
          <a:xfrm>
            <a:off x="7696200" y="4267200"/>
            <a:ext cx="502399" cy="369332"/>
          </a:xfrm>
          <a:prstGeom prst="rect">
            <a:avLst/>
          </a:prstGeom>
          <a:noFill/>
        </p:spPr>
        <p:txBody>
          <a:bodyPr wrap="none" rtlCol="0">
            <a:spAutoFit/>
          </a:bodyPr>
          <a:lstStyle/>
          <a:p>
            <a:r>
              <a:rPr lang="en-US" b="1" dirty="0" smtClean="0"/>
              <a:t>GIS</a:t>
            </a:r>
            <a:endParaRPr lang="en-US" b="1"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122"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4" name="Title 1"/>
          <p:cNvSpPr txBox="1">
            <a:spLocks/>
          </p:cNvSpPr>
          <p:nvPr/>
        </p:nvSpPr>
        <p:spPr>
          <a:xfrm>
            <a:off x="13946" y="0"/>
            <a:ext cx="8063254" cy="1752600"/>
          </a:xfrm>
          <a:prstGeom prst="rect">
            <a:avLst/>
          </a:prstGeom>
        </p:spPr>
        <p:txBody>
          <a:bodyPr vert="horz" lIns="91440" tIns="45720" rIns="91440" bIns="45720" rtlCol="0" anchor="ctr">
            <a:normAutofit fontScale="82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b="1" dirty="0" smtClean="0"/>
              <a:t>Working hypothesis: </a:t>
            </a:r>
            <a:r>
              <a:rPr lang="en-US" dirty="0" smtClean="0"/>
              <a:t>climate * land use interaction drives mangrove abundance, altering ecosystem function</a:t>
            </a:r>
            <a:endParaRPr lang="en-US"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SC_5858.JPG"/>
          <p:cNvPicPr>
            <a:picLocks noChangeAspect="1"/>
          </p:cNvPicPr>
          <p:nvPr/>
        </p:nvPicPr>
        <p:blipFill>
          <a:blip r:embed="rId3" cstate="print">
            <a:extLst>
              <a:ext uri="{BEBA8EAE-BF5A-486C-A8C5-ECC9F3942E4B}">
                <a14:imgProps xmlns:a14="http://schemas.microsoft.com/office/drawing/2010/main" xmlns="">
                  <a14:imgLayer r:embed="rId4">
                    <a14:imgEffect>
                      <a14:sharpenSoften amount="25000"/>
                    </a14:imgEffect>
                  </a14:imgLayer>
                </a14:imgProps>
              </a:ext>
              <a:ext uri="{28A0092B-C50C-407E-A947-70E740481C1C}">
                <a14:useLocalDpi xmlns:a14="http://schemas.microsoft.com/office/drawing/2010/main" xmlns=""/>
              </a:ext>
            </a:extLst>
          </a:blip>
          <a:stretch>
            <a:fillRect/>
          </a:stretch>
        </p:blipFill>
        <p:spPr>
          <a:xfrm>
            <a:off x="0" y="736810"/>
            <a:ext cx="9144000" cy="6121190"/>
          </a:xfrm>
          <a:prstGeom prst="rect">
            <a:avLst/>
          </a:prstGeom>
        </p:spPr>
      </p:pic>
      <p:sp>
        <p:nvSpPr>
          <p:cNvPr id="2" name="TextBox 1"/>
          <p:cNvSpPr txBox="1"/>
          <p:nvPr/>
        </p:nvSpPr>
        <p:spPr>
          <a:xfrm>
            <a:off x="228600" y="0"/>
            <a:ext cx="6764442" cy="1938992"/>
          </a:xfrm>
          <a:prstGeom prst="rect">
            <a:avLst/>
          </a:prstGeom>
          <a:noFill/>
          <a:ln>
            <a:noFill/>
          </a:ln>
        </p:spPr>
        <p:txBody>
          <a:bodyPr wrap="none" rtlCol="0">
            <a:spAutoFit/>
          </a:bodyPr>
          <a:lstStyle/>
          <a:p>
            <a:r>
              <a:rPr lang="en-US" sz="2400" b="1" u="sng" dirty="0" smtClean="0"/>
              <a:t>Overview</a:t>
            </a:r>
          </a:p>
          <a:p>
            <a:r>
              <a:rPr lang="en-US" sz="2400" dirty="0" smtClean="0"/>
              <a:t>Alteration of coastal wetlands due to climate change</a:t>
            </a:r>
          </a:p>
          <a:p>
            <a:pPr marL="342900" indent="-342900">
              <a:buAutoNum type="arabicPeriod"/>
            </a:pPr>
            <a:r>
              <a:rPr lang="en-US" sz="2400" dirty="0" smtClean="0"/>
              <a:t>Mapping via remote sensing</a:t>
            </a:r>
          </a:p>
          <a:p>
            <a:pPr marL="342900" indent="-342900">
              <a:buAutoNum type="arabicPeriod"/>
            </a:pPr>
            <a:r>
              <a:rPr lang="en-US" sz="2400" dirty="0" smtClean="0"/>
              <a:t>Ecological consequences </a:t>
            </a:r>
          </a:p>
          <a:p>
            <a:pPr marL="342900" indent="-342900">
              <a:buAutoNum type="arabicPeriod"/>
            </a:pPr>
            <a:r>
              <a:rPr lang="en-US" sz="2400" dirty="0" err="1" smtClean="0"/>
              <a:t>Spatio</a:t>
            </a:r>
            <a:r>
              <a:rPr lang="en-US" sz="2400" dirty="0" smtClean="0"/>
              <a:t>-temporal modeling</a:t>
            </a:r>
            <a:endParaRPr lang="en-US" sz="2400" dirty="0"/>
          </a:p>
        </p:txBody>
      </p:sp>
    </p:spTree>
    <p:extLst>
      <p:ext uri="{BB962C8B-B14F-4D97-AF65-F5344CB8AC3E}">
        <p14:creationId xmlns:p14="http://schemas.microsoft.com/office/powerpoint/2010/main" xmlns="" val="85339533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SC_5858.JPG"/>
          <p:cNvPicPr>
            <a:picLocks noChangeAspect="1"/>
          </p:cNvPicPr>
          <p:nvPr/>
        </p:nvPicPr>
        <p:blipFill>
          <a:blip r:embed="rId3" cstate="print">
            <a:extLst>
              <a:ext uri="{BEBA8EAE-BF5A-486C-A8C5-ECC9F3942E4B}">
                <a14:imgProps xmlns:a14="http://schemas.microsoft.com/office/drawing/2010/main" xmlns="">
                  <a14:imgLayer r:embed="rId4">
                    <a14:imgEffect>
                      <a14:sharpenSoften amount="25000"/>
                    </a14:imgEffect>
                  </a14:imgLayer>
                </a14:imgProps>
              </a:ext>
              <a:ext uri="{28A0092B-C50C-407E-A947-70E740481C1C}">
                <a14:useLocalDpi xmlns:a14="http://schemas.microsoft.com/office/drawing/2010/main" xmlns=""/>
              </a:ext>
            </a:extLst>
          </a:blip>
          <a:stretch>
            <a:fillRect/>
          </a:stretch>
        </p:blipFill>
        <p:spPr>
          <a:xfrm>
            <a:off x="0" y="736810"/>
            <a:ext cx="9144000" cy="6121190"/>
          </a:xfrm>
          <a:prstGeom prst="rect">
            <a:avLst/>
          </a:prstGeom>
        </p:spPr>
      </p:pic>
      <p:sp>
        <p:nvSpPr>
          <p:cNvPr id="6" name="Rectangle 5"/>
          <p:cNvSpPr/>
          <p:nvPr/>
        </p:nvSpPr>
        <p:spPr>
          <a:xfrm>
            <a:off x="0" y="32871"/>
            <a:ext cx="9144000" cy="523220"/>
          </a:xfrm>
          <a:prstGeom prst="rect">
            <a:avLst/>
          </a:prstGeom>
        </p:spPr>
        <p:txBody>
          <a:bodyPr wrap="square">
            <a:spAutoFit/>
          </a:bodyPr>
          <a:lstStyle/>
          <a:p>
            <a:pPr algn="ctr"/>
            <a:r>
              <a:rPr lang="en-US" sz="2800" b="1" dirty="0" smtClean="0"/>
              <a:t>Temperate salt marshes: herbaceous</a:t>
            </a:r>
            <a:endParaRPr lang="en-US" sz="2800" b="1" dirty="0"/>
          </a:p>
        </p:txBody>
      </p:sp>
    </p:spTree>
    <p:extLst>
      <p:ext uri="{BB962C8B-B14F-4D97-AF65-F5344CB8AC3E}">
        <p14:creationId xmlns:p14="http://schemas.microsoft.com/office/powerpoint/2010/main" xmlns="" val="203459679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32871"/>
            <a:ext cx="9144000" cy="584776"/>
          </a:xfrm>
          <a:prstGeom prst="rect">
            <a:avLst/>
          </a:prstGeom>
        </p:spPr>
        <p:txBody>
          <a:bodyPr wrap="square">
            <a:spAutoFit/>
          </a:bodyPr>
          <a:lstStyle/>
          <a:p>
            <a:pPr algn="ctr"/>
            <a:r>
              <a:rPr lang="en-US" sz="3200" b="1" dirty="0" smtClean="0"/>
              <a:t>Tropical mangroves: woody</a:t>
            </a:r>
            <a:endParaRPr lang="en-US" sz="3200" b="1" dirty="0"/>
          </a:p>
        </p:txBody>
      </p:sp>
      <p:pic>
        <p:nvPicPr>
          <p:cNvPr id="3" name="Picture 2" descr="IMG_5068.JPG"/>
          <p:cNvPicPr>
            <a:picLocks noChangeAspect="1"/>
          </p:cNvPicPr>
          <p:nvPr/>
        </p:nvPicPr>
        <p:blipFill rotWithShape="1">
          <a:blip r:embed="rId2" cstate="print">
            <a:extLst>
              <a:ext uri="{28A0092B-C50C-407E-A947-70E740481C1C}">
                <a14:useLocalDpi xmlns:a14="http://schemas.microsoft.com/office/drawing/2010/main" xmlns=""/>
              </a:ext>
            </a:extLst>
          </a:blip>
          <a:srcRect t="-25"/>
          <a:stretch/>
        </p:blipFill>
        <p:spPr>
          <a:xfrm>
            <a:off x="0" y="702235"/>
            <a:ext cx="9144000" cy="6155765"/>
          </a:xfrm>
          <a:prstGeom prst="rect">
            <a:avLst/>
          </a:prstGeom>
        </p:spPr>
      </p:pic>
    </p:spTree>
    <p:extLst>
      <p:ext uri="{BB962C8B-B14F-4D97-AF65-F5344CB8AC3E}">
        <p14:creationId xmlns:p14="http://schemas.microsoft.com/office/powerpoint/2010/main" xmlns="" val="125015516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stretch>
            <a:fillRect/>
          </a:stretch>
        </p:blipFill>
        <p:spPr>
          <a:xfrm>
            <a:off x="0" y="50800"/>
            <a:ext cx="9144000" cy="6756400"/>
          </a:xfrm>
          <a:prstGeom prst="rect">
            <a:avLst/>
          </a:prstGeom>
        </p:spPr>
      </p:pic>
      <p:sp>
        <p:nvSpPr>
          <p:cNvPr id="3" name="Rectangle 2"/>
          <p:cNvSpPr/>
          <p:nvPr/>
        </p:nvSpPr>
        <p:spPr>
          <a:xfrm>
            <a:off x="304800" y="32871"/>
            <a:ext cx="6629400" cy="1077218"/>
          </a:xfrm>
          <a:prstGeom prst="rect">
            <a:avLst/>
          </a:prstGeom>
        </p:spPr>
        <p:txBody>
          <a:bodyPr wrap="square">
            <a:spAutoFit/>
          </a:bodyPr>
          <a:lstStyle/>
          <a:p>
            <a:r>
              <a:rPr lang="en-US" sz="3200" b="1" dirty="0" smtClean="0"/>
              <a:t>Mangrove die-back from freezing temps</a:t>
            </a:r>
            <a:endParaRPr lang="en-US" sz="3200" b="1" dirty="0"/>
          </a:p>
        </p:txBody>
      </p:sp>
      <p:cxnSp>
        <p:nvCxnSpPr>
          <p:cNvPr id="5" name="Straight Arrow Connector 4"/>
          <p:cNvCxnSpPr/>
          <p:nvPr/>
        </p:nvCxnSpPr>
        <p:spPr>
          <a:xfrm>
            <a:off x="4267200" y="685800"/>
            <a:ext cx="1219200" cy="381000"/>
          </a:xfrm>
          <a:prstGeom prst="straightConnector1">
            <a:avLst/>
          </a:prstGeom>
          <a:ln w="41275">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flipH="1">
            <a:off x="3352800" y="685800"/>
            <a:ext cx="914400" cy="685800"/>
          </a:xfrm>
          <a:prstGeom prst="straightConnector1">
            <a:avLst/>
          </a:prstGeom>
          <a:ln w="41275">
            <a:solidFill>
              <a:schemeClr val="tx1"/>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xmlns="" val="378739627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4753" name="Group 10"/>
          <p:cNvGrpSpPr>
            <a:grpSpLocks/>
          </p:cNvGrpSpPr>
          <p:nvPr/>
        </p:nvGrpSpPr>
        <p:grpSpPr bwMode="auto">
          <a:xfrm>
            <a:off x="25400" y="52388"/>
            <a:ext cx="4951413" cy="6732587"/>
            <a:chOff x="24718" y="52252"/>
            <a:chExt cx="4952158" cy="6732791"/>
          </a:xfrm>
        </p:grpSpPr>
        <p:pic>
          <p:nvPicPr>
            <p:cNvPr id="7" name="Picture 6" descr="Florida-peninsula2.jpg"/>
            <p:cNvPicPr>
              <a:picLocks noChangeAspect="1"/>
            </p:cNvPicPr>
            <p:nvPr/>
          </p:nvPicPr>
          <p:blipFill>
            <a:blip r:embed="rId3" cstate="print">
              <a:extLst>
                <a:ext uri="{28A0092B-C50C-407E-A947-70E740481C1C}">
                  <a14:useLocalDpi xmlns:a14="http://schemas.microsoft.com/office/drawing/2010/main" xmlns=""/>
                </a:ext>
              </a:extLst>
            </a:blip>
            <a:srcRect/>
            <a:stretch>
              <a:fillRect/>
            </a:stretch>
          </p:blipFill>
          <p:spPr>
            <a:xfrm>
              <a:off x="24718" y="52252"/>
              <a:ext cx="4952158" cy="6732791"/>
            </a:xfrm>
            <a:prstGeom prst="rect">
              <a:avLst/>
            </a:prstGeom>
            <a:ln w="19050">
              <a:solidFill>
                <a:schemeClr val="tx1"/>
              </a:solidFill>
            </a:ln>
            <a:effectLst>
              <a:outerShdw blurRad="292100" dist="139700" dir="2700000" algn="tl" rotWithShape="0">
                <a:srgbClr val="333333">
                  <a:alpha val="65000"/>
                </a:srgbClr>
              </a:outerShdw>
            </a:effectLst>
          </p:spPr>
        </p:pic>
        <p:sp>
          <p:nvSpPr>
            <p:cNvPr id="6" name="Right Brace 5"/>
            <p:cNvSpPr/>
            <p:nvPr/>
          </p:nvSpPr>
          <p:spPr>
            <a:xfrm rot="20344978">
              <a:off x="3776976" y="1657644"/>
              <a:ext cx="757352" cy="1881997"/>
            </a:xfrm>
            <a:prstGeom prst="rightBrace">
              <a:avLst>
                <a:gd name="adj1" fmla="val 21132"/>
                <a:gd name="adj2" fmla="val 50000"/>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p>
          </p:txBody>
        </p:sp>
      </p:grpSp>
      <p:pic>
        <p:nvPicPr>
          <p:cNvPr id="9" name="Picture 8" descr="FL-saltmarsh.jpg"/>
          <p:cNvPicPr>
            <a:picLocks noChangeAspect="1"/>
          </p:cNvPicPr>
          <p:nvPr/>
        </p:nvPicPr>
        <p:blipFill>
          <a:blip r:embed="rId4" cstate="print">
            <a:extLst>
              <a:ext uri="{28A0092B-C50C-407E-A947-70E740481C1C}">
                <a14:useLocalDpi xmlns:a14="http://schemas.microsoft.com/office/drawing/2010/main" xmlns=""/>
              </a:ext>
            </a:extLst>
          </a:blip>
          <a:srcRect/>
          <a:stretch>
            <a:fillRect/>
          </a:stretch>
        </p:blipFill>
        <p:spPr>
          <a:xfrm>
            <a:off x="5119688" y="39688"/>
            <a:ext cx="4049712" cy="1347787"/>
          </a:xfrm>
          <a:prstGeom prst="rect">
            <a:avLst/>
          </a:prstGeom>
          <a:ln w="19050">
            <a:solidFill>
              <a:schemeClr val="tx1"/>
            </a:solidFill>
          </a:ln>
          <a:effectLst>
            <a:outerShdw blurRad="292100" dist="139700" dir="2700000" algn="tl" rotWithShape="0">
              <a:srgbClr val="333333">
                <a:alpha val="65000"/>
              </a:srgbClr>
            </a:outerShdw>
          </a:effectLst>
        </p:spPr>
      </p:pic>
      <p:pic>
        <p:nvPicPr>
          <p:cNvPr id="13" name="Picture 12" descr="mangrove-saltmarsh-ecotone2.jpg"/>
          <p:cNvPicPr>
            <a:picLocks noChangeAspect="1"/>
          </p:cNvPicPr>
          <p:nvPr/>
        </p:nvPicPr>
        <p:blipFill>
          <a:blip r:embed="rId5" cstate="print">
            <a:extLst>
              <a:ext uri="{28A0092B-C50C-407E-A947-70E740481C1C}">
                <a14:useLocalDpi xmlns:a14="http://schemas.microsoft.com/office/drawing/2010/main" xmlns=""/>
              </a:ext>
            </a:extLst>
          </a:blip>
          <a:srcRect/>
          <a:stretch>
            <a:fillRect/>
          </a:stretch>
        </p:blipFill>
        <p:spPr>
          <a:xfrm>
            <a:off x="5114925" y="1497013"/>
            <a:ext cx="4054475" cy="1735137"/>
          </a:xfrm>
          <a:prstGeom prst="rect">
            <a:avLst/>
          </a:prstGeom>
          <a:ln w="19050">
            <a:solidFill>
              <a:srgbClr val="292929"/>
            </a:solidFill>
          </a:ln>
          <a:effectLst>
            <a:outerShdw blurRad="292100" dist="139700" dir="2700000" algn="tl" rotWithShape="0">
              <a:srgbClr val="333333">
                <a:alpha val="65000"/>
              </a:srgbClr>
            </a:outerShdw>
          </a:effectLst>
        </p:spPr>
      </p:pic>
      <p:pic>
        <p:nvPicPr>
          <p:cNvPr id="74756" name="Picture 13" descr="pure-mangrove.jpg"/>
          <p:cNvPicPr>
            <a:picLocks noChangeAspect="1"/>
          </p:cNvPicPr>
          <p:nvPr/>
        </p:nvPicPr>
        <p:blipFill>
          <a:blip r:embed="rId6" cstate="print">
            <a:extLst>
              <a:ext uri="{28A0092B-C50C-407E-A947-70E740481C1C}">
                <a14:useLocalDpi xmlns:a14="http://schemas.microsoft.com/office/drawing/2010/main" xmlns=""/>
              </a:ext>
            </a:extLst>
          </a:blip>
          <a:srcRect/>
          <a:stretch>
            <a:fillRect/>
          </a:stretch>
        </p:blipFill>
        <p:spPr bwMode="auto">
          <a:xfrm>
            <a:off x="5108575" y="3371850"/>
            <a:ext cx="4035425" cy="3403600"/>
          </a:xfrm>
          <a:prstGeom prst="rect">
            <a:avLst/>
          </a:prstGeom>
          <a:noFill/>
          <a:ln w="19050">
            <a:solidFill>
              <a:schemeClr val="tx1"/>
            </a:solidFill>
            <a:miter lim="800000"/>
            <a:headEnd/>
            <a:tailEnd/>
          </a:ln>
        </p:spPr>
      </p:pic>
      <p:sp>
        <p:nvSpPr>
          <p:cNvPr id="15" name="TextBox 14"/>
          <p:cNvSpPr txBox="1"/>
          <p:nvPr/>
        </p:nvSpPr>
        <p:spPr>
          <a:xfrm>
            <a:off x="4449763" y="1828800"/>
            <a:ext cx="3025100" cy="369332"/>
          </a:xfrm>
          <a:prstGeom prst="rect">
            <a:avLst/>
          </a:prstGeom>
          <a:noFill/>
        </p:spPr>
        <p:txBody>
          <a:bodyPr wrap="none">
            <a:spAutoFit/>
          </a:bodyPr>
          <a:lstStyle/>
          <a:p>
            <a:pPr fontAlgn="auto">
              <a:spcBef>
                <a:spcPts val="0"/>
              </a:spcBef>
              <a:spcAft>
                <a:spcPts val="0"/>
              </a:spcAft>
              <a:defRPr/>
            </a:pPr>
            <a:r>
              <a:rPr lang="en-US" b="1" dirty="0">
                <a:solidFill>
                  <a:schemeClr val="bg1"/>
                </a:solidFill>
                <a:effectLst>
                  <a:glow rad="101600">
                    <a:schemeClr val="tx1">
                      <a:alpha val="40000"/>
                    </a:schemeClr>
                  </a:glow>
                </a:effectLst>
                <a:latin typeface="+mn-lt"/>
              </a:rPr>
              <a:t>Mangrove-</a:t>
            </a:r>
            <a:r>
              <a:rPr lang="en-US" b="1" dirty="0" err="1">
                <a:solidFill>
                  <a:schemeClr val="bg1"/>
                </a:solidFill>
                <a:effectLst>
                  <a:glow rad="101600">
                    <a:schemeClr val="tx1">
                      <a:alpha val="40000"/>
                    </a:schemeClr>
                  </a:glow>
                </a:effectLst>
                <a:latin typeface="+mn-lt"/>
              </a:rPr>
              <a:t>Saltmarsh</a:t>
            </a:r>
            <a:r>
              <a:rPr lang="en-US" b="1" dirty="0">
                <a:solidFill>
                  <a:schemeClr val="bg1"/>
                </a:solidFill>
                <a:effectLst>
                  <a:glow rad="101600">
                    <a:schemeClr val="tx1">
                      <a:alpha val="40000"/>
                    </a:schemeClr>
                  </a:glow>
                </a:effectLst>
                <a:latin typeface="+mn-lt"/>
              </a:rPr>
              <a:t> Ecotone</a:t>
            </a:r>
          </a:p>
        </p:txBody>
      </p:sp>
      <p:sp>
        <p:nvSpPr>
          <p:cNvPr id="16" name="TextBox 15"/>
          <p:cNvSpPr txBox="1"/>
          <p:nvPr/>
        </p:nvSpPr>
        <p:spPr>
          <a:xfrm>
            <a:off x="4451350" y="138113"/>
            <a:ext cx="1641345" cy="369332"/>
          </a:xfrm>
          <a:prstGeom prst="rect">
            <a:avLst/>
          </a:prstGeom>
          <a:noFill/>
        </p:spPr>
        <p:txBody>
          <a:bodyPr wrap="none">
            <a:spAutoFit/>
          </a:bodyPr>
          <a:lstStyle/>
          <a:p>
            <a:pPr fontAlgn="auto">
              <a:spcBef>
                <a:spcPts val="0"/>
              </a:spcBef>
              <a:spcAft>
                <a:spcPts val="0"/>
              </a:spcAft>
              <a:defRPr/>
            </a:pPr>
            <a:r>
              <a:rPr lang="en-US" b="1" dirty="0">
                <a:solidFill>
                  <a:schemeClr val="bg1"/>
                </a:solidFill>
                <a:effectLst>
                  <a:glow rad="101600">
                    <a:schemeClr val="tx1">
                      <a:alpha val="40000"/>
                    </a:schemeClr>
                  </a:glow>
                </a:effectLst>
                <a:latin typeface="+mn-lt"/>
              </a:rPr>
              <a:t>Pure </a:t>
            </a:r>
            <a:r>
              <a:rPr lang="en-US" b="1" dirty="0" err="1">
                <a:solidFill>
                  <a:schemeClr val="bg1"/>
                </a:solidFill>
                <a:effectLst>
                  <a:glow rad="101600">
                    <a:schemeClr val="tx1">
                      <a:alpha val="40000"/>
                    </a:schemeClr>
                  </a:glow>
                </a:effectLst>
                <a:latin typeface="+mn-lt"/>
              </a:rPr>
              <a:t>Saltmarsh</a:t>
            </a:r>
            <a:endParaRPr lang="en-US" b="1" dirty="0">
              <a:solidFill>
                <a:schemeClr val="bg1"/>
              </a:solidFill>
              <a:effectLst>
                <a:glow rad="101600">
                  <a:schemeClr val="tx1">
                    <a:alpha val="40000"/>
                  </a:schemeClr>
                </a:glow>
              </a:effectLst>
              <a:latin typeface="+mn-lt"/>
            </a:endParaRPr>
          </a:p>
        </p:txBody>
      </p:sp>
      <p:sp>
        <p:nvSpPr>
          <p:cNvPr id="17" name="TextBox 16"/>
          <p:cNvSpPr txBox="1"/>
          <p:nvPr/>
        </p:nvSpPr>
        <p:spPr>
          <a:xfrm>
            <a:off x="4546600" y="3605213"/>
            <a:ext cx="1662422" cy="369332"/>
          </a:xfrm>
          <a:prstGeom prst="rect">
            <a:avLst/>
          </a:prstGeom>
          <a:noFill/>
        </p:spPr>
        <p:txBody>
          <a:bodyPr wrap="none">
            <a:spAutoFit/>
          </a:bodyPr>
          <a:lstStyle/>
          <a:p>
            <a:pPr fontAlgn="auto">
              <a:spcBef>
                <a:spcPts val="0"/>
              </a:spcBef>
              <a:spcAft>
                <a:spcPts val="0"/>
              </a:spcAft>
              <a:defRPr/>
            </a:pPr>
            <a:r>
              <a:rPr lang="en-US" b="1" dirty="0">
                <a:solidFill>
                  <a:schemeClr val="bg1"/>
                </a:solidFill>
                <a:effectLst>
                  <a:glow rad="101600">
                    <a:srgbClr val="333333"/>
                  </a:glow>
                </a:effectLst>
                <a:latin typeface="+mn-lt"/>
              </a:rPr>
              <a:t>Pure Mangrove</a:t>
            </a:r>
          </a:p>
        </p:txBody>
      </p:sp>
    </p:spTree>
    <p:extLst>
      <p:ext uri="{BB962C8B-B14F-4D97-AF65-F5344CB8AC3E}">
        <p14:creationId xmlns:p14="http://schemas.microsoft.com/office/powerpoint/2010/main" xmlns="" val="52848167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3524" name="Picture 4" descr="salt-marsh-at-MINWR"/>
          <p:cNvPicPr>
            <a:picLocks noChangeAspect="1" noChangeArrowheads="1"/>
          </p:cNvPicPr>
          <p:nvPr/>
        </p:nvPicPr>
        <p:blipFill>
          <a:blip r:embed="rId3" cstate="print">
            <a:lum bright="12000" contrast="6000"/>
          </a:blip>
          <a:srcRect/>
          <a:stretch>
            <a:fillRect/>
          </a:stretch>
        </p:blipFill>
        <p:spPr bwMode="auto">
          <a:xfrm>
            <a:off x="285750" y="214313"/>
            <a:ext cx="8572500" cy="6429375"/>
          </a:xfrm>
          <a:prstGeom prst="rect">
            <a:avLst/>
          </a:prstGeom>
          <a:ln>
            <a:solidFill>
              <a:schemeClr val="tx1"/>
            </a:solidFill>
          </a:ln>
          <a:effectLst>
            <a:outerShdw blurRad="292100" dist="139700" dir="2700000" algn="tl" rotWithShape="0">
              <a:srgbClr val="333333">
                <a:alpha val="65000"/>
              </a:srgbClr>
            </a:outerShdw>
          </a:effectLst>
        </p:spPr>
      </p:pic>
      <p:sp>
        <p:nvSpPr>
          <p:cNvPr id="78850" name="Text Box 5"/>
          <p:cNvSpPr txBox="1">
            <a:spLocks noChangeArrowheads="1"/>
          </p:cNvSpPr>
          <p:nvPr/>
        </p:nvSpPr>
        <p:spPr bwMode="auto">
          <a:xfrm>
            <a:off x="306388" y="254000"/>
            <a:ext cx="7069137" cy="457200"/>
          </a:xfrm>
          <a:prstGeom prst="rect">
            <a:avLst/>
          </a:prstGeom>
          <a:noFill/>
          <a:ln w="9525">
            <a:noFill/>
            <a:miter lim="800000"/>
            <a:headEnd/>
            <a:tailEnd/>
          </a:ln>
        </p:spPr>
        <p:txBody>
          <a:bodyPr wrap="none">
            <a:spAutoFit/>
          </a:bodyPr>
          <a:lstStyle/>
          <a:p>
            <a:r>
              <a:rPr lang="en-US" sz="2400">
                <a:latin typeface="Maiandra GD" pitchFamily="34" charset="0"/>
              </a:rPr>
              <a:t>…28</a:t>
            </a:r>
            <a:r>
              <a:rPr lang="en-US" sz="2400">
                <a:latin typeface="Maiandra GD" pitchFamily="34" charset="0"/>
                <a:cs typeface="Arial" charset="0"/>
              </a:rPr>
              <a:t>°40</a:t>
            </a:r>
            <a:r>
              <a:rPr lang="en-US" sz="2400">
                <a:latin typeface="Maiandra GD" pitchFamily="34" charset="0"/>
                <a:cs typeface="Arial" charset="0"/>
                <a:sym typeface="Symbol" pitchFamily="18" charset="2"/>
              </a:rPr>
              <a:t> N, Merritt Island National Wildlife Refuge</a:t>
            </a:r>
          </a:p>
        </p:txBody>
      </p:sp>
      <p:pic>
        <p:nvPicPr>
          <p:cNvPr id="6" name="Picture 5" descr="Merritt-Island-mangrove-expansion.jpg"/>
          <p:cNvPicPr>
            <a:picLocks noChangeAspect="1"/>
          </p:cNvPicPr>
          <p:nvPr/>
        </p:nvPicPr>
        <p:blipFill>
          <a:blip r:embed="rId4" cstate="print"/>
          <a:stretch>
            <a:fillRect/>
          </a:stretch>
        </p:blipFill>
        <p:spPr>
          <a:xfrm>
            <a:off x="855231" y="791571"/>
            <a:ext cx="7555897" cy="5540991"/>
          </a:xfrm>
          <a:prstGeom prst="ellipse">
            <a:avLst/>
          </a:prstGeom>
          <a:ln w="12700" cap="rnd">
            <a:solidFill>
              <a:srgbClr val="333333"/>
            </a:solidFill>
          </a:ln>
          <a:effectLst>
            <a:glow rad="139700">
              <a:schemeClr val="tx1">
                <a:alpha val="40000"/>
              </a:schemeClr>
            </a:glow>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xmlns="" val="5528610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2738</TotalTime>
  <Words>1223</Words>
  <Application>Microsoft Office PowerPoint</Application>
  <PresentationFormat>On-screen Show (4:3)</PresentationFormat>
  <Paragraphs>115</Paragraphs>
  <Slides>33</Slides>
  <Notes>20</Notes>
  <HiddenSlides>0</HiddenSlides>
  <MMClips>0</MMClips>
  <ScaleCrop>false</ScaleCrop>
  <HeadingPairs>
    <vt:vector size="4" baseType="variant">
      <vt:variant>
        <vt:lpstr>Theme</vt:lpstr>
      </vt:variant>
      <vt:variant>
        <vt:i4>2</vt:i4>
      </vt:variant>
      <vt:variant>
        <vt:lpstr>Slide Titles</vt:lpstr>
      </vt:variant>
      <vt:variant>
        <vt:i4>33</vt:i4>
      </vt:variant>
    </vt:vector>
  </HeadingPairs>
  <TitlesOfParts>
    <vt:vector size="35" baseType="lpstr">
      <vt:lpstr>Office Theme</vt:lpstr>
      <vt:lpstr>1_Office Theme</vt:lpstr>
      <vt:lpstr>Sensitivity of Coastal Zone Ecosystems to Climate Change</vt:lpstr>
      <vt:lpstr>Slide 2</vt:lpstr>
      <vt:lpstr>Slide 3</vt:lpstr>
      <vt:lpstr>Slide 4</vt:lpstr>
      <vt:lpstr>Slide 5</vt:lpstr>
      <vt:lpstr>Slide 6</vt:lpstr>
      <vt:lpstr>Slide 7</vt:lpstr>
      <vt:lpstr>Slide 8</vt:lpstr>
      <vt:lpstr>Slide 9</vt:lpstr>
      <vt:lpstr>Slide 10</vt:lpstr>
      <vt:lpstr>Sea level rise, coastal wetlands, &amp; land use</vt:lpstr>
      <vt:lpstr>Slide 12</vt:lpstr>
      <vt:lpstr>Sea level rise, coastal wetlands, &amp; land use</vt:lpstr>
      <vt:lpstr>Slide 14</vt:lpstr>
      <vt:lpstr>Slide 15</vt:lpstr>
      <vt:lpstr>Slide 16</vt:lpstr>
      <vt:lpstr>Objective 1 Establish past &amp; present mangrove distribution in Florida</vt:lpstr>
      <vt:lpstr>Slide 18</vt:lpstr>
      <vt:lpstr>Slide 19</vt:lpstr>
      <vt:lpstr>Slide 20</vt:lpstr>
      <vt:lpstr>Slide 21</vt:lpstr>
      <vt:lpstr>Objective 2 Ecological consequences</vt:lpstr>
      <vt:lpstr>Slide 23</vt:lpstr>
      <vt:lpstr>Slide 24</vt:lpstr>
      <vt:lpstr>Mangrove demography  (survival, growth, mortality)</vt:lpstr>
      <vt:lpstr>Biodiversity</vt:lpstr>
      <vt:lpstr>Birds</vt:lpstr>
      <vt:lpstr>Slide 28</vt:lpstr>
      <vt:lpstr>Slide 29</vt:lpstr>
      <vt:lpstr>Slide 30</vt:lpstr>
      <vt:lpstr>Slide 31</vt:lpstr>
      <vt:lpstr>Objective 3 Spatio-temporal modeling of mangrove invasion</vt:lpstr>
      <vt:lpstr>Slide 33</vt:lpstr>
    </vt:vector>
  </TitlesOfParts>
  <Company>Smithsonian Institution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Sensitivity of Coastal Zone Ecosystems to Climate Change</dc:title>
  <dc:creator>parkerj</dc:creator>
  <cp:lastModifiedBy>William Turner</cp:lastModifiedBy>
  <cp:revision>125</cp:revision>
  <dcterms:created xsi:type="dcterms:W3CDTF">2012-04-19T15:19:55Z</dcterms:created>
  <dcterms:modified xsi:type="dcterms:W3CDTF">2012-05-01T15:03:16Z</dcterms:modified>
</cp:coreProperties>
</file>